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87" r:id="rId6"/>
    <p:sldId id="286" r:id="rId7"/>
    <p:sldId id="28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а Осипова" initials="ИО" lastIdx="1" clrIdx="0">
    <p:extLst>
      <p:ext uri="{19B8F6BF-5375-455C-9EA6-DF929625EA0E}">
        <p15:presenceInfo xmlns:p15="http://schemas.microsoft.com/office/powerpoint/2012/main" userId="50998ffeb49209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7C"/>
    <a:srgbClr val="CB059A"/>
    <a:srgbClr val="BF6753"/>
    <a:srgbClr val="FFC000"/>
    <a:srgbClr val="FFC39B"/>
    <a:srgbClr val="FFDDEE"/>
    <a:srgbClr val="FF8633"/>
    <a:srgbClr val="FF6161"/>
    <a:srgbClr val="FFB7DB"/>
    <a:srgbClr val="FF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1" autoAdjust="0"/>
    <p:restoredTop sz="94610"/>
  </p:normalViewPr>
  <p:slideViewPr>
    <p:cSldViewPr showGuides="1">
      <p:cViewPr varScale="1">
        <p:scale>
          <a:sx n="70" d="100"/>
          <a:sy n="70" d="100"/>
        </p:scale>
        <p:origin x="1476" y="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17631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r>
              <a:rPr dirty="0"/>
              <a:t>Кнопка для ответа - смайлик</a:t>
            </a:r>
          </a:p>
        </p:txBody>
      </p:sp>
      <p:sp>
        <p:nvSpPr>
          <p:cNvPr id="3072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5688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2</a:t>
            </a:fld>
            <a:endParaRPr lang="ru-RU" sz="1200" dirty="0"/>
          </a:p>
        </p:txBody>
      </p:sp>
      <p:sp>
        <p:nvSpPr>
          <p:cNvPr id="3174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66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3277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444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17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123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2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11.xml"/><Relationship Id="rId10" Type="http://schemas.openxmlformats.org/officeDocument/2006/relationships/slide" Target="slide10.xml"/><Relationship Id="rId19" Type="http://schemas.openxmlformats.org/officeDocument/2006/relationships/image" Target="../media/image2.GIF"/><Relationship Id="rId4" Type="http://schemas.openxmlformats.org/officeDocument/2006/relationships/slide" Target="slide3.xml"/><Relationship Id="rId9" Type="http://schemas.openxmlformats.org/officeDocument/2006/relationships/slide" Target="slide6.xml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TextEdit="1"/>
          </p:cNvSpPr>
          <p:nvPr/>
        </p:nvSpPr>
        <p:spPr>
          <a:xfrm>
            <a:off x="1187450" y="1341438"/>
            <a:ext cx="6481763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6356"/>
              </a:avLst>
            </a:prstTxWarp>
            <a:normAutofit/>
          </a:bodyPr>
          <a:lstStyle/>
          <a:p>
            <a:pPr algn="ctr"/>
            <a:r>
              <a:rPr lang="ru-RU" altLang="en-US" sz="3600">
                <a:blipFill rotWithShape="0">
                  <a:blip r:embed="rId3"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 panose="020B0A04020102020204" charset="0"/>
                <a:ea typeface="Arial Black" panose="020B0A04020102020204" charset="0"/>
              </a:rPr>
              <a:t>УМНИКИ И УМНИЦЫ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569325" cy="598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ru-RU" sz="2200" b="1" i="1" kern="1200" cap="none" spc="0" normalizeH="0" baseline="0" noProof="0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R="0" algn="ctr" defTabSz="91440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ru-RU" sz="2200" b="1" i="1" kern="1200" cap="none" spc="0" normalizeH="0" baseline="0" noProof="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Интеллектуальная игра  </a:t>
            </a:r>
          </a:p>
        </p:txBody>
      </p:sp>
      <p:pic>
        <p:nvPicPr>
          <p:cNvPr id="2052" name="Picture 15" descr="клип_411_с8-7_ад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38" y="2636838"/>
            <a:ext cx="2465387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b="-278"/>
          <a:stretch>
            <a:fillRect/>
          </a:stretch>
        </p:blipFill>
        <p:spPr>
          <a:xfrm>
            <a:off x="6227763" y="6092825"/>
            <a:ext cx="2520950" cy="54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xmlns="" id="{E248CCB6-D78F-49C7-D860-D614C96B2CCF}"/>
              </a:ext>
            </a:extLst>
          </p:cNvPr>
          <p:cNvSpPr/>
          <p:nvPr/>
        </p:nvSpPr>
        <p:spPr>
          <a:xfrm>
            <a:off x="380369" y="6181060"/>
            <a:ext cx="2465387" cy="4320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A8007C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Правила</a:t>
            </a:r>
            <a:r>
              <a:rPr lang="ru-RU" sz="2400" b="1" dirty="0">
                <a:solidFill>
                  <a:srgbClr val="FFB9C6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400" b="1" dirty="0">
                <a:solidFill>
                  <a:srgbClr val="A8007C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игры</a:t>
            </a:r>
            <a:r>
              <a:rPr lang="ru-RU" sz="2400" b="1" dirty="0">
                <a:solidFill>
                  <a:srgbClr val="FFB9C6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ru-RU" sz="2400" b="1" dirty="0">
              <a:solidFill>
                <a:srgbClr val="CB059A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3" y="5589588"/>
            <a:ext cx="3187700" cy="90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14" descr="bolo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5" y="1916113"/>
            <a:ext cx="2857500" cy="2028825"/>
          </a:xfrm>
          <a:prstGeom prst="rect">
            <a:avLst/>
          </a:prstGeom>
          <a:noFill/>
          <a:ln w="28575" cap="flat" cmpd="sng">
            <a:solidFill>
              <a:srgbClr val="262673"/>
            </a:solidFill>
            <a:prstDash val="solid"/>
            <a:miter/>
            <a:headEnd type="none" w="med" len="med"/>
            <a:tailEnd type="none" w="med" len="med"/>
          </a:ln>
        </p:spPr>
      </p:pic>
      <p:sp useBgFill="1">
        <p:nvSpPr>
          <p:cNvPr id="12296" name="Rectangle 8"/>
          <p:cNvSpPr/>
          <p:nvPr/>
        </p:nvSpPr>
        <p:spPr>
          <a:xfrm>
            <a:off x="2195513" y="1844675"/>
            <a:ext cx="6769100" cy="4752975"/>
          </a:xfrm>
          <a:prstGeom prst="rect">
            <a:avLst/>
          </a:prstGeom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197" name="AutoShape 2">
            <a:hlinkClick r:id="rId5" action="ppaction://hlinksldjump"/>
          </p:cNvPr>
          <p:cNvSpPr/>
          <p:nvPr/>
        </p:nvSpPr>
        <p:spPr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31140" y="1635125"/>
            <a:ext cx="8055610" cy="40981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Что в стихах </a:t>
            </a:r>
            <a:r>
              <a:rPr lang="ru-RU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пэта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его “визитной карточкой”: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Неоординарность</a:t>
            </a:r>
            <a:endParaRPr lang="ru-RU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Начало каждой второй строки с предлога</a:t>
            </a:r>
          </a:p>
          <a:p>
            <a:r>
              <a:rPr lang="ru-RU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Графическая подача стиха в виде “лесенки” 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Назовите средство художественной изобразительности, использованное Маяковским в следующем фрагменте: “Мама! / Ваш сын прекрасно болен!”: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Гипербола; б) </a:t>
            </a:r>
            <a:r>
              <a:rPr lang="ru-RU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 ;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Троп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 какому поэтическому течению был близок ранний Маяковский: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Символизм; </a:t>
            </a:r>
            <a:r>
              <a:rPr lang="ru-RU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Футуризм;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Имажинизм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Какая библейская легенда лежит в основе сюжета “Мистерии – буфф”: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 Вавилонской башне; б) </a:t>
            </a:r>
            <a:r>
              <a:rPr lang="ru-RU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всемирном потопе; 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 Каине и Авеле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Из каких стихов взят поэтический девиз: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“Светить всегда, светить везде, до дней последних донца, светить — и никаких гвоздей! Вот лозунг мой — И солнца!”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“150 000 000”; б) “Про это”</a:t>
            </a:r>
          </a:p>
          <a:p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“Необычайное приключение, бывшее с Владимиром Маяковским летом на даче”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В. МАЯКОВСКИЙ (К 130-ЛЕТИЮ ПОЭТА)</a:t>
            </a:r>
            <a:endParaRPr lang="ru-RU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В. МАЯКОВСКИЙ (К 130-ЛЕТИЮ ПОЭТА)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dirty="0"/>
          </a:p>
        </p:txBody>
      </p:sp>
      <p:pic>
        <p:nvPicPr>
          <p:cNvPr id="92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5516563"/>
            <a:ext cx="4724400" cy="969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14" descr="C:\Users\Пользователь\Desktop\сказки\Андерсен\kart_60_Ника Гольц_a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3357563"/>
            <a:ext cx="2795587" cy="2946400"/>
          </a:xfrm>
          <a:prstGeom prst="rect">
            <a:avLst/>
          </a:prstGeom>
          <a:noFill/>
          <a:ln w="28575" cap="flat" cmpd="sng">
            <a:solidFill>
              <a:srgbClr val="A8007C"/>
            </a:solidFill>
            <a:prstDash val="solid"/>
            <a:miter/>
            <a:headEnd type="none" w="med" len="med"/>
            <a:tailEnd type="none" w="med" len="med"/>
          </a:ln>
        </p:spPr>
      </p:pic>
      <p:sp useBgFill="1">
        <p:nvSpPr>
          <p:cNvPr id="13320" name="Rectangle 8"/>
          <p:cNvSpPr/>
          <p:nvPr/>
        </p:nvSpPr>
        <p:spPr>
          <a:xfrm>
            <a:off x="468313" y="3141663"/>
            <a:ext cx="7786687" cy="3311525"/>
          </a:xfrm>
          <a:prstGeom prst="rect">
            <a:avLst/>
          </a:prstGeom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222" name="AutoShape 4">
            <a:hlinkClick r:id="rId4" action="ppaction://hlinksldjump"/>
          </p:cNvPr>
          <p:cNvSpPr/>
          <p:nvPr/>
        </p:nvSpPr>
        <p:spPr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18440" y="1583055"/>
            <a:ext cx="8589010" cy="4284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13.Что такое гротеск?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Художественный прием намеренного искажения чего-либо, причудливое соединение фантастического с жизнеподобным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Один из тропов, художественное преувеличение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Один из видов комического, едкая, злая, издевательская насмешка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В каких стихах Маяковский высмеивал мещанство: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“Ханжа”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 дряни”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“Подлиза”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Какое из произведений не принадлежит Маяковскому: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“Кофта фата”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“Ночь, улица, фонарь, аптека…”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59" name="Picture 23">
            <a:hlinkClick r:id="" action="ppaction://noaction">
              <a:snd r:embed="rId5" name="fairy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72000" y="4652645"/>
            <a:ext cx="3324225" cy="172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5589588"/>
            <a:ext cx="4724400" cy="969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3" descr="fond-ecran-le-livre-de-la-jung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75" y="2924175"/>
            <a:ext cx="3600450" cy="2698750"/>
          </a:xfrm>
          <a:prstGeom prst="rect">
            <a:avLst/>
          </a:prstGeom>
          <a:noFill/>
          <a:ln w="28575" cap="flat" cmpd="sng">
            <a:solidFill>
              <a:srgbClr val="A8007C"/>
            </a:solidFill>
            <a:prstDash val="solid"/>
            <a:miter/>
            <a:headEnd type="none" w="med" len="med"/>
            <a:tailEnd type="none" w="med" len="med"/>
          </a:ln>
        </p:spPr>
      </p:pic>
      <p:sp useBgFill="1">
        <p:nvSpPr>
          <p:cNvPr id="14344" name="Rectangle 8"/>
          <p:cNvSpPr/>
          <p:nvPr/>
        </p:nvSpPr>
        <p:spPr>
          <a:xfrm>
            <a:off x="2339975" y="2565400"/>
            <a:ext cx="5184775" cy="3886200"/>
          </a:xfrm>
          <a:prstGeom prst="rect">
            <a:avLst/>
          </a:prstGeom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246" name="AutoShape 4">
            <a:hlinkClick r:id="rId4" action="ppaction://hlinksldjump"/>
          </p:cNvPr>
          <p:cNvSpPr/>
          <p:nvPr/>
        </p:nvSpPr>
        <p:spPr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39750" y="345440"/>
            <a:ext cx="8359775" cy="1161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«ЛИТЕРАТУРНЫЕ ОМОНИМЫ»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03531" y="1451610"/>
            <a:ext cx="8054658" cy="4620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1.Запутанное и затруднительное положение, а также крышка книги из картона или кожи. (Переплёт)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2.Результат умножения и плод труда писателя или поэта. (Произведение)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3.Геометрическая кривая и сильное преувеличение для создания художественного образа. (Гипербола)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4.Сетчатая ткань для вышивания по клеткам и основная сюжетная линия произведения. (Канва)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5.Документ школьника об успеваемости и форма литературного произведения. (Дневник)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6.Терпение, самообладание и цитата. (Выдержка)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7.Ряд наложенных один на другой одинаковых предметов (листов) и минимально повторяющийся в стихе ритмический рисунок.(Стопа)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8.Событие, переживание, причиняющее нравственные страдания и вид литературного произведения. (Драма)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9.Купол церкви и раздел книги. (Глава)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10.Специалист по раскрытию уголовных преступлений и литературное произведение, посвященное раскрытию преступлений. (Детектив)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«ЛИТЕРАТУРНЫЕ ОМОНИМЫ»</a:t>
            </a:r>
            <a:r>
              <a:rPr lang="ru-RU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dirty="0"/>
          </a:p>
        </p:txBody>
      </p:sp>
      <p:pic>
        <p:nvPicPr>
          <p:cNvPr id="11266" name="Picture 22" descr="46715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141663"/>
            <a:ext cx="2381250" cy="3154362"/>
          </a:xfrm>
          <a:prstGeom prst="rect">
            <a:avLst/>
          </a:prstGeom>
          <a:noFill/>
          <a:ln w="28575" cap="flat" cmpd="sng">
            <a:solidFill>
              <a:srgbClr val="A8007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7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5516563"/>
            <a:ext cx="3657600" cy="969962"/>
          </a:xfrm>
          <a:prstGeom prst="rect">
            <a:avLst/>
          </a:prstGeom>
          <a:noFill/>
          <a:ln w="9525">
            <a:noFill/>
          </a:ln>
        </p:spPr>
      </p:pic>
      <p:sp useBgFill="1">
        <p:nvSpPr>
          <p:cNvPr id="15369" name="Rectangle 9"/>
          <p:cNvSpPr/>
          <p:nvPr/>
        </p:nvSpPr>
        <p:spPr>
          <a:xfrm>
            <a:off x="468313" y="2955925"/>
            <a:ext cx="7200900" cy="3530600"/>
          </a:xfrm>
          <a:prstGeom prst="rect">
            <a:avLst/>
          </a:prstGeom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69" name="AutoShape 4">
            <a:hlinkClick r:id="rId4" action="ppaction://hlinksldjump"/>
          </p:cNvPr>
          <p:cNvSpPr/>
          <p:nvPr/>
        </p:nvSpPr>
        <p:spPr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85115" y="1616710"/>
            <a:ext cx="8548370" cy="2491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11.Русская мера веса и персонаж «Золотого теленка». (Фунт)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12.Яркое представление, зрелище и английский писатель, лауреат Нобелевской премии. (Шоу (Бернард)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13.Единовременная субсидия, присуждаемая научному или творческому коллективу или отдельному исполнителю и  капитан произведения Жюля Верна. (Грант)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14.Книжная единица собрания сочинений и имя героя Марка Твена (Том)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15.Изгиб берега и персонаж пьесы М. Горького «На дне» (Лука)</a:t>
            </a:r>
          </a:p>
        </p:txBody>
      </p:sp>
      <p:pic>
        <p:nvPicPr>
          <p:cNvPr id="19471" name="Picture 15">
            <a:hlinkClick r:id="" action="ppaction://noaction">
              <a:snd r:embed="rId5" name="fairy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2771775" y="4572000"/>
            <a:ext cx="3324225" cy="172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593090"/>
          </a:xfrm>
        </p:spPr>
        <p:txBody>
          <a:bodyPr/>
          <a:lstStyle/>
          <a:p>
            <a:pPr algn="l"/>
            <a:r>
              <a:rPr lang="ru-RU" altLang="en-US" sz="2400" b="1" dirty="0">
                <a:solidFill>
                  <a:srgbClr val="BF6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«А.С.ПУШКИН»</a:t>
            </a:r>
          </a:p>
        </p:txBody>
      </p:sp>
      <p:pic>
        <p:nvPicPr>
          <p:cNvPr id="1229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5589588"/>
            <a:ext cx="4352925" cy="90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12" descr="C:\Users\Пользователь\Desktop\сказки\Простоквашино\kart_75-6_260_a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75" y="3068638"/>
            <a:ext cx="3497263" cy="2338387"/>
          </a:xfrm>
          <a:prstGeom prst="rect">
            <a:avLst/>
          </a:prstGeom>
          <a:noFill/>
          <a:ln w="28575" cap="flat" cmpd="sng">
            <a:solidFill>
              <a:srgbClr val="A8007C"/>
            </a:solidFill>
            <a:prstDash val="solid"/>
            <a:miter/>
            <a:headEnd type="none" w="med" len="med"/>
            <a:tailEnd type="none" w="med" len="med"/>
          </a:ln>
        </p:spPr>
      </p:pic>
      <p:sp useBgFill="1">
        <p:nvSpPr>
          <p:cNvPr id="16392" name="Rectangle 8"/>
          <p:cNvSpPr/>
          <p:nvPr/>
        </p:nvSpPr>
        <p:spPr>
          <a:xfrm>
            <a:off x="1907223" y="2780983"/>
            <a:ext cx="5761037" cy="3744912"/>
          </a:xfrm>
          <a:prstGeom prst="rect">
            <a:avLst/>
          </a:prstGeom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273224" y="1203027"/>
            <a:ext cx="8626301" cy="5408911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Где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находился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лицей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котором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учился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А.С.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Пушкин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флигеле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Екатерининского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дворца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летней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резиденции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русских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царей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Царском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Селе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Петербургом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Какого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цвета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была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форма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лицеистов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Синего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Какое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прозвище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дали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друзья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лицею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А.С.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Пушкину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Француз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Какие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стихотворения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написал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А.С.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Пушкин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лицейские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годы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 («К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Пущину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», «К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Галичу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», «К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Дельвигу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», «К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Жуковскому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» «В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альбом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Илличевскому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», «К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живописцу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».)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Любимый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стихотворный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размер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юного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Пушкина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Ямб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Где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любил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проводить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летние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каникулы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поэт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 (В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подмосковном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имении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своей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бабушки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Из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какого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стихотворения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эти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строки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Навис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покров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угрюмой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нощи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своде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дремлющих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небес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безмолвной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тишине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почили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рощи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седом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тумане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дальний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лес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Чуть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слышится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ручей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бегущий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сень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дубравы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Чуть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дышит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ветерок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уснувший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листах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тихая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луна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как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лебедь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величавый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Плывет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сребристых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облаках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(«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Воспоминания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Царском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Селе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».)</a:t>
            </a:r>
          </a:p>
          <a:p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4" name="AutoShape 4">
            <a:hlinkClick r:id="rId4" action="ppaction://hlinksldjump"/>
          </p:cNvPr>
          <p:cNvSpPr/>
          <p:nvPr/>
        </p:nvSpPr>
        <p:spPr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altLang="en-US" sz="2400" b="1" dirty="0">
                <a:solidFill>
                  <a:srgbClr val="BF6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«А.С.ПУШКИН»</a:t>
            </a:r>
            <a:endParaRPr lang="ru-RU" altLang="en-US" sz="2400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79705" y="1412875"/>
            <a:ext cx="8368030" cy="4709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8. В «Евгении Онегине» есть строки: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Державин нас заметил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И, в гроб сходя, благословил.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событие вспоминает автор? (Публичный экзамен в лицее)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9. Как звали царей в сказках А.С. Пушкина? (Дадон и Салтан.)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10. Что могло делать зеркало в произведении «Сказка о мертвой царевне и о семи богатырях»? («Свойство зеркальце имело: Говорить оно умело».)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11. Из какой сказки эта фраза: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«Буду служить тебе славно,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Усердно и очень исправно,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 год за три щелчка тебе по лбу,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Есть же мне давай вареную полбу»? («Сказка о попе и о работнике его Балде».)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12. Что кричал петушок, сидя на спице? («И кричит: "Кири-ку-ку. Царствуй, лежа на боку!")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13. Расплачиваясь с Балдой, поп подставил ему свой лоб. Что же приговаривал Балда с укоризной? («Не гонялся бы ты, поп, за дешевизною!»)</a:t>
            </a:r>
          </a:p>
        </p:txBody>
      </p:sp>
      <p:sp>
        <p:nvSpPr>
          <p:cNvPr id="12294" name="AutoShape 4">
            <a:hlinkClick r:id="rId2" action="ppaction://hlinksldjump"/>
          </p:cNvPr>
          <p:cNvSpPr/>
          <p:nvPr/>
        </p:nvSpPr>
        <p:spPr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altLang="en-US" sz="2400" b="1" dirty="0">
                <a:solidFill>
                  <a:srgbClr val="BF6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«А.С.ПУШКИН»</a:t>
            </a:r>
            <a:endParaRPr lang="ru-RU" altLang="en-US" sz="2400" dirty="0"/>
          </a:p>
        </p:txBody>
      </p:sp>
      <p:pic>
        <p:nvPicPr>
          <p:cNvPr id="28685" name="Picture 13">
            <a:hlinkClick r:id="" action="ppaction://noaction">
              <a:snd r:embed="rId2" name="fairy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-20001" contrast="40000"/>
          </a:blip>
          <a:stretch>
            <a:fillRect/>
          </a:stretch>
        </p:blipFill>
        <p:spPr>
          <a:xfrm>
            <a:off x="2411760" y="3890010"/>
            <a:ext cx="5040560" cy="2491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472440" y="1516380"/>
            <a:ext cx="8416925" cy="23736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sz="19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14. Как начинает А.С. Пушкин «Сказку о царе Салтане, о сыне его славном и могучем богатыре князе Гвидоне и о прекрасной Царевне Лебеди»? </a:t>
            </a:r>
          </a:p>
          <a:p>
            <a:r>
              <a:rPr lang="ru-RU" altLang="en-US" sz="19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9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«Три девицы под окном Пряли поздно вечерком».)</a:t>
            </a:r>
          </a:p>
          <a:p>
            <a:r>
              <a:rPr lang="en-US" sz="19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15. Как звали пса семи богатырей? (Соколко.)</a:t>
            </a:r>
            <a:endParaRPr lang="en-US" sz="19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9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altLang="en-US" sz="19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294" name="AutoShape 4">
            <a:hlinkClick r:id="rId4" action="ppaction://hlinksldjump"/>
          </p:cNvPr>
          <p:cNvSpPr/>
          <p:nvPr/>
        </p:nvSpPr>
        <p:spPr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C:\Documents and Settings\Елена\Мои документы\Мои рисунки\анимированные\школа\2c9d6992d5104c401eb8a30c0ba2f7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60350"/>
            <a:ext cx="746125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08400" y="1844675"/>
            <a:ext cx="719138" cy="719138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rgbClr val="FFFF00"/>
            </a:solidFill>
            <a:miter lim="800000"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 action="ppaction://hlinksldjump"/>
              </a:rPr>
              <a:t>10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43438" y="1844675"/>
            <a:ext cx="719138" cy="719138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rgbClr val="FFFF00"/>
            </a:solidFill>
            <a:miter lim="800000"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 action="ppaction://hlinksldjump"/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80063" y="1844675"/>
            <a:ext cx="719138" cy="719138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rgbClr val="FFFF00"/>
            </a:solidFill>
            <a:miter lim="800000"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 action="ppaction://hlinksldjump"/>
              </a:rPr>
              <a:t>30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688" y="1844675"/>
            <a:ext cx="719138" cy="719138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rgbClr val="FFFF00"/>
            </a:solidFill>
            <a:miter lim="800000"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9" action="ppaction://hlinksldjump"/>
              </a:rPr>
              <a:t>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4" name="AutoShape 5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451725" y="1844675"/>
            <a:ext cx="719138" cy="719138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rgbClr val="FFFF00"/>
            </a:solidFill>
            <a:miter lim="800000"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9" action="ppaction://hlinksldjump"/>
              </a:rPr>
              <a:t>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5" name="AutoShape 5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08400" y="2781300"/>
            <a:ext cx="719138" cy="719138"/>
          </a:xfrm>
          <a:prstGeom prst="bevel">
            <a:avLst>
              <a:gd name="adj" fmla="val 7727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1" action="ppaction://hlinksldjump"/>
              </a:rPr>
              <a:t>10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43438" y="2781300"/>
            <a:ext cx="719138" cy="719138"/>
          </a:xfrm>
          <a:prstGeom prst="bevel">
            <a:avLst>
              <a:gd name="adj" fmla="val 7727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1" action="ppaction://hlinksldjump"/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80063" y="2781300"/>
            <a:ext cx="719138" cy="719138"/>
          </a:xfrm>
          <a:prstGeom prst="bevel">
            <a:avLst>
              <a:gd name="adj" fmla="val 7727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 action="ppaction://hlinksldjump"/>
              </a:rPr>
              <a:t>30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688" y="2781300"/>
            <a:ext cx="719138" cy="719138"/>
          </a:xfrm>
          <a:prstGeom prst="bevel">
            <a:avLst>
              <a:gd name="adj" fmla="val 7727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 action="ppaction://hlinksldjump"/>
              </a:rPr>
              <a:t>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451725" y="2781300"/>
            <a:ext cx="719138" cy="719138"/>
          </a:xfrm>
          <a:prstGeom prst="bevel">
            <a:avLst>
              <a:gd name="adj" fmla="val 7727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 action="ppaction://hlinksldjump"/>
              </a:rPr>
              <a:t>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08400" y="3716338"/>
            <a:ext cx="719138" cy="719138"/>
          </a:xfrm>
          <a:prstGeom prst="bevel">
            <a:avLst>
              <a:gd name="adj" fmla="val 772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70C0"/>
            </a:solidFill>
            <a:miter lim="800000"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 action="ppaction://hlinksldjump"/>
              </a:rPr>
              <a:t>10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1" name="AutoShape 5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43438" y="3716338"/>
            <a:ext cx="719138" cy="719138"/>
          </a:xfrm>
          <a:prstGeom prst="bevel">
            <a:avLst>
              <a:gd name="adj" fmla="val 772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70C0"/>
            </a:solidFill>
            <a:miter lim="800000"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 action="ppaction://hlinksldjump"/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2" name="AutoShape 6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80063" y="3716338"/>
            <a:ext cx="719138" cy="719138"/>
          </a:xfrm>
          <a:prstGeom prst="bevel">
            <a:avLst>
              <a:gd name="adj" fmla="val 772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70C0"/>
            </a:solidFill>
            <a:miter lim="800000"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 action="ppaction://hlinksldjump"/>
              </a:rPr>
              <a:t>30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3" name="AutoShape 6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16688" y="3716338"/>
            <a:ext cx="719138" cy="719138"/>
          </a:xfrm>
          <a:prstGeom prst="bevel">
            <a:avLst>
              <a:gd name="adj" fmla="val 772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70C0"/>
            </a:solidFill>
            <a:miter lim="800000"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 action="ppaction://hlinksldjump"/>
              </a:rPr>
              <a:t>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4" name="AutoShape 6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451725" y="3716338"/>
            <a:ext cx="719138" cy="719138"/>
          </a:xfrm>
          <a:prstGeom prst="bevel">
            <a:avLst>
              <a:gd name="adj" fmla="val 772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70C0"/>
            </a:solidFill>
            <a:miter lim="800000"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5" action="ppaction://hlinksldjump"/>
              </a:rPr>
              <a:t>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5" name="AutoShape 6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08400" y="4652963"/>
            <a:ext cx="719138" cy="719138"/>
          </a:xfrm>
          <a:prstGeom prst="bevel">
            <a:avLst>
              <a:gd name="adj" fmla="val 7727"/>
            </a:avLst>
          </a:prstGeom>
          <a:solidFill>
            <a:srgbClr val="00B050"/>
          </a:solidFill>
          <a:ln w="9525">
            <a:solidFill>
              <a:srgbClr val="92D050"/>
            </a:solidFill>
            <a:miter lim="800000"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6" action="ppaction://hlinksldjump"/>
              </a:rPr>
              <a:t>10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6" name="AutoShape 6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43438" y="4652963"/>
            <a:ext cx="719138" cy="719138"/>
          </a:xfrm>
          <a:prstGeom prst="bevel">
            <a:avLst>
              <a:gd name="adj" fmla="val 7727"/>
            </a:avLst>
          </a:prstGeom>
          <a:solidFill>
            <a:srgbClr val="00B050"/>
          </a:solidFill>
          <a:ln w="9525">
            <a:solidFill>
              <a:srgbClr val="92D050"/>
            </a:solidFill>
            <a:miter lim="800000"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6" action="ppaction://hlinksldjump"/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7" name="AutoShape 6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80063" y="4652963"/>
            <a:ext cx="719138" cy="719138"/>
          </a:xfrm>
          <a:prstGeom prst="bevel">
            <a:avLst>
              <a:gd name="adj" fmla="val 7727"/>
            </a:avLst>
          </a:prstGeom>
          <a:solidFill>
            <a:srgbClr val="00B050"/>
          </a:solidFill>
          <a:ln w="9525">
            <a:solidFill>
              <a:srgbClr val="92D050"/>
            </a:solidFill>
            <a:miter lim="800000"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6" action="ppaction://hlinksldjump"/>
              </a:rPr>
              <a:t>30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8" name="AutoShape 6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88125" y="4652963"/>
            <a:ext cx="719138" cy="719138"/>
          </a:xfrm>
          <a:prstGeom prst="bevel">
            <a:avLst>
              <a:gd name="adj" fmla="val 7727"/>
            </a:avLst>
          </a:prstGeom>
          <a:solidFill>
            <a:srgbClr val="00B050"/>
          </a:solidFill>
          <a:ln w="9525">
            <a:solidFill>
              <a:srgbClr val="92D050"/>
            </a:solidFill>
            <a:miter lim="800000"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2" action="ppaction://hlinksldjump"/>
              </a:rPr>
              <a:t>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9" name="AutoShape 6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451725" y="4652963"/>
            <a:ext cx="719138" cy="719138"/>
          </a:xfrm>
          <a:prstGeom prst="bevel">
            <a:avLst>
              <a:gd name="adj" fmla="val 7727"/>
            </a:avLst>
          </a:prstGeom>
          <a:solidFill>
            <a:srgbClr val="00B050"/>
          </a:solidFill>
          <a:ln w="9525">
            <a:solidFill>
              <a:srgbClr val="92D050"/>
            </a:solidFill>
            <a:miter lim="800000"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2" action="ppaction://hlinksldjump"/>
              </a:rPr>
              <a:t>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0" name="AutoShape 6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08400" y="5589588"/>
            <a:ext cx="719138" cy="719138"/>
          </a:xfrm>
          <a:prstGeom prst="bevel">
            <a:avLst>
              <a:gd name="adj" fmla="val 7727"/>
            </a:avLst>
          </a:prstGeom>
          <a:solidFill>
            <a:srgbClr val="0070C0"/>
          </a:solidFill>
          <a:ln w="9525">
            <a:solidFill>
              <a:schemeClr val="accent2">
                <a:lumMod val="75000"/>
              </a:schemeClr>
            </a:solidFill>
            <a:miter lim="800000"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142" name="AutoShape 7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43438" y="5589588"/>
            <a:ext cx="719138" cy="719138"/>
          </a:xfrm>
          <a:prstGeom prst="bevel">
            <a:avLst>
              <a:gd name="adj" fmla="val 7727"/>
            </a:avLst>
          </a:prstGeom>
          <a:solidFill>
            <a:srgbClr val="0070C0"/>
          </a:solidFill>
          <a:ln w="9525">
            <a:solidFill>
              <a:schemeClr val="accent2">
                <a:lumMod val="75000"/>
              </a:schemeClr>
            </a:solidFill>
            <a:miter lim="800000"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3" action="ppaction://hlinksldjump"/>
              </a:rPr>
              <a:t>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3" name="AutoShape 7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51500" y="5589588"/>
            <a:ext cx="719138" cy="719138"/>
          </a:xfrm>
          <a:prstGeom prst="bevel">
            <a:avLst>
              <a:gd name="adj" fmla="val 7727"/>
            </a:avLst>
          </a:prstGeom>
          <a:solidFill>
            <a:srgbClr val="0070C0"/>
          </a:solidFill>
          <a:ln w="9525">
            <a:solidFill>
              <a:schemeClr val="accent2">
                <a:lumMod val="75000"/>
              </a:schemeClr>
            </a:solidFill>
            <a:miter lim="800000"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7" action="ppaction://hlinksldjump"/>
              </a:rPr>
              <a:t>30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4" name="AutoShape 7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88125" y="5589588"/>
            <a:ext cx="719138" cy="719138"/>
          </a:xfrm>
          <a:prstGeom prst="bevel">
            <a:avLst>
              <a:gd name="adj" fmla="val 7727"/>
            </a:avLst>
          </a:prstGeom>
          <a:solidFill>
            <a:srgbClr val="0070C0"/>
          </a:solidFill>
          <a:ln w="9525">
            <a:solidFill>
              <a:schemeClr val="accent2">
                <a:lumMod val="75000"/>
              </a:schemeClr>
            </a:solidFill>
            <a:miter lim="800000"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7" action="ppaction://hlinksldjump"/>
              </a:rPr>
              <a:t>40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5" name="AutoShape 7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451725" y="5589588"/>
            <a:ext cx="719138" cy="719138"/>
          </a:xfrm>
          <a:prstGeom prst="bevel">
            <a:avLst>
              <a:gd name="adj" fmla="val 7727"/>
            </a:avLst>
          </a:prstGeom>
          <a:solidFill>
            <a:srgbClr val="0070C0"/>
          </a:solidFill>
          <a:ln w="9525">
            <a:solidFill>
              <a:schemeClr val="accent2">
                <a:lumMod val="75000"/>
              </a:schemeClr>
            </a:solidFill>
            <a:miter lim="800000"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8" action="ppaction://hlinksldjump"/>
              </a:rPr>
              <a:t>50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0" name="WordArt 2"/>
          <p:cNvSpPr>
            <a:spLocks noTextEdit="1"/>
          </p:cNvSpPr>
          <p:nvPr/>
        </p:nvSpPr>
        <p:spPr>
          <a:xfrm>
            <a:off x="2268538" y="260350"/>
            <a:ext cx="4824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ru-RU" altLang="en-US" sz="3600">
                <a:blipFill rotWithShape="0">
                  <a:blip r:embed="rId19"/>
                  <a:stretch>
                    <a:fillRect/>
                  </a:stretch>
                </a:blipFill>
                <a:effectLst>
                  <a:prstShdw prst="shdw13" dist="85194" dir="12393903">
                    <a:srgbClr val="808080">
                      <a:alpha val="50000"/>
                    </a:srgbClr>
                  </a:prstShdw>
                </a:effectLst>
                <a:latin typeface="Arial Black" panose="020B0A04020102020204" charset="0"/>
                <a:ea typeface="Arial Black" panose="020B0A04020102020204" charset="0"/>
              </a:rPr>
              <a:t>УМНИКИ И УМНИЦЫ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3" y="1844675"/>
            <a:ext cx="2590800" cy="719138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rgbClr val="FFFF00"/>
            </a:solidFill>
            <a:miter lim="800000"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УЧИТЕЛЬ НА СТРАНИЦАХ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КНИГ</a:t>
            </a: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7043" y="5589588"/>
            <a:ext cx="2590800" cy="792163"/>
          </a:xfrm>
          <a:prstGeom prst="bevel">
            <a:avLst>
              <a:gd name="adj" fmla="val 2524"/>
            </a:avLst>
          </a:prstGeom>
          <a:solidFill>
            <a:srgbClr val="0070C0"/>
          </a:solidFill>
          <a:ln w="9525">
            <a:solidFill>
              <a:schemeClr val="accent2">
                <a:lumMod val="75000"/>
              </a:schemeClr>
            </a:solidFill>
            <a:miter lim="800000"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АЛЕКСАНДР СЕРГЕЕВИЧ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ПУШКИН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3" y="4652963"/>
            <a:ext cx="2590800" cy="719138"/>
          </a:xfrm>
          <a:prstGeom prst="bevel">
            <a:avLst>
              <a:gd name="adj" fmla="val 7727"/>
            </a:avLst>
          </a:prstGeom>
          <a:solidFill>
            <a:srgbClr val="00B050"/>
          </a:solidFill>
          <a:ln w="9525">
            <a:solidFill>
              <a:srgbClr val="92D050"/>
            </a:solidFill>
            <a:miter lim="800000"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ЛИТЕРАТУРНЫЕ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ОМОНИМЫ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40055" y="2795905"/>
            <a:ext cx="2580005" cy="632460"/>
          </a:xfrm>
          <a:prstGeom prst="bevel">
            <a:avLst>
              <a:gd name="adj" fmla="val 7727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ГОСТЯХ У СКАЗКИ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3" y="3716338"/>
            <a:ext cx="2590800" cy="719138"/>
          </a:xfrm>
          <a:prstGeom prst="bevel">
            <a:avLst>
              <a:gd name="adj" fmla="val 772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70C0"/>
            </a:solidFill>
            <a:miter lim="800000"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ВЛАДИМИР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МАЯКОВСКИЙ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5589588"/>
            <a:ext cx="3494087" cy="90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9" descr="D:\Мои рисунки\с адресами к словарю\крапива-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5" y="1557338"/>
            <a:ext cx="2009775" cy="3168650"/>
          </a:xfrm>
          <a:prstGeom prst="rect">
            <a:avLst/>
          </a:prstGeom>
          <a:noFill/>
          <a:ln w="9525">
            <a:noFill/>
          </a:ln>
        </p:spPr>
      </p:pic>
      <p:sp useBgFill="1">
        <p:nvSpPr>
          <p:cNvPr id="9224" name="Rectangle 8"/>
          <p:cNvSpPr/>
          <p:nvPr/>
        </p:nvSpPr>
        <p:spPr>
          <a:xfrm>
            <a:off x="2771775" y="1412875"/>
            <a:ext cx="5329238" cy="5040313"/>
          </a:xfrm>
          <a:prstGeom prst="rect">
            <a:avLst/>
          </a:prstGeom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4" name="Text Box 5"/>
          <p:cNvSpPr txBox="1"/>
          <p:nvPr/>
        </p:nvSpPr>
        <p:spPr>
          <a:xfrm>
            <a:off x="405765" y="1416685"/>
            <a:ext cx="8554720" cy="5676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457200">
              <a:spcBef>
                <a:spcPct val="2000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проводится блиц-опрос для аудитории, по результатам которого опреднляют 3-х игроков. Каждый игрок выбирает свое «поле». </a:t>
            </a:r>
          </a:p>
          <a:p>
            <a:pPr indent="457200">
              <a:spcBef>
                <a:spcPct val="2000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Красное - 3 вопроса, неверные ответы не допускаются; оранжевое - 4 вопроса, допускается один неверный ответ; зелёное - 5 вопросов, допускается два неверных ответа.</a:t>
            </a:r>
          </a:p>
          <a:p>
            <a:pPr indent="457200">
              <a:spcBef>
                <a:spcPct val="2000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игры: Каждый у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выбирает категорию и  стоимость  вопроса.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отсутствия верного ответа, на вопрос о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твечает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частник, первый  поднявший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руку</a:t>
            </a: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 правильном ответе  он имеет право  выбора следующего вопроса. При  неверном ответе право выбора вопроса  переходит к следующему участнику.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случае, если игроки не могут ответить на вопрос, право ответа переходит в зал. Участнику, ответившему правильно на вопрос выдается «медаль». По количеству «медалей» определяется следующий состав участников игры.</a:t>
            </a:r>
          </a:p>
          <a:p>
            <a:pPr indent="457200">
              <a:spcBef>
                <a:spcPct val="20000"/>
              </a:spcBef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становится участник  набравший наибольшее количество  балло</a:t>
            </a:r>
            <a:r>
              <a:rPr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26110" y="194310"/>
            <a:ext cx="6885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 flipV="1">
            <a:off x="4639310" y="2538730"/>
            <a:ext cx="3048000" cy="1788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4101" name="AutoShape 2">
            <a:hlinkClick r:id="rId5" action="ppaction://hlinksldjump"/>
          </p:cNvPr>
          <p:cNvSpPr/>
          <p:nvPr/>
        </p:nvSpPr>
        <p:spPr>
          <a:xfrm>
            <a:off x="8419147" y="6401880"/>
            <a:ext cx="541338" cy="567691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8"/>
          <p:cNvSpPr/>
          <p:nvPr/>
        </p:nvSpPr>
        <p:spPr>
          <a:xfrm>
            <a:off x="541020" y="828040"/>
            <a:ext cx="29279850" cy="368300"/>
          </a:xfrm>
          <a:prstGeom prst="rect">
            <a:avLst/>
          </a:prstGeom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 font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39420" y="390525"/>
            <a:ext cx="8223250" cy="73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«УЧИТЕЛЬ НА СТРАНИЦАХ КНИГ»</a:t>
            </a:r>
          </a:p>
        </p:txBody>
      </p:sp>
      <p:sp>
        <p:nvSpPr>
          <p:cNvPr id="6153" name="AutoShape 2">
            <a:hlinkClick r:id="rId2" action="ppaction://hlinksldjump"/>
          </p:cNvPr>
          <p:cNvSpPr/>
          <p:nvPr/>
        </p:nvSpPr>
        <p:spPr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63550" y="1479550"/>
            <a:ext cx="8364855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1.Кто правит в «Стране невыученных уроков», в которую попадает двоечник и лентяй Витя Перестукин в книге Лии Гераскиной?</a:t>
            </a:r>
          </a:p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(Его Величество Глагол; Его Величество Существительное; Его Величество Прилагательное)</a:t>
            </a:r>
          </a:p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2.В повести А. Жвалевского и Е. Пастернак «Я хочу в школу!» учеников экспериментальной школы с нестандартной системой преподавания переводят в обыкновенную. Что делают друзья, чтобы адаптироваться в непривычных для них условиях обучения в новой школе?</a:t>
            </a:r>
          </a:p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(Сдают все экзамены экстерном; Создают проект по выживанию в обычной школе; Ничего не делают, учатся как все);</a:t>
            </a:r>
          </a:p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3.Как называется сказочная страна, которую придумал учитель Арсений Петрович со своими учениками в повести Льва Кассиля «Дорогие мои мальчишки»?</a:t>
            </a:r>
          </a:p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(Синеводье; Синегория; Синеземье);</a:t>
            </a:r>
          </a:p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4.Как назывался фехтовальный клуб в повести Владислава Крапивина «Мальчик со шпагой», которым руководил их спортивный наставник и старший товарищ Олег Московкин?</a:t>
            </a:r>
          </a:p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(«Эспада»; «Эфес»; «Эполет»);</a:t>
            </a:r>
          </a:p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5.Великий педагог и писатель, описавший свой педагогический опыт перевоспитания беспризорников в художественной форме в книге «Педагогическая поэма»?</a:t>
            </a:r>
          </a:p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(Константин Дмитриевич Ушинский; Василий Александрович Сухомлинский; Антон Сёменович Макаренко);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23528" y="8879"/>
            <a:ext cx="8541385" cy="7912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«УЧИТЕЛЬ НА СТРАНИЦАХ КНИГ»</a:t>
            </a:r>
          </a:p>
          <a:p>
            <a:endParaRPr lang="ru-RU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6.Что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сделала учительница Лидия Михайловна, чтобы помочь своему гордому ученику выжить в трудное послевоенное время в рассказе Валентина Распутина «Уроки французского»?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(Подкармливала своего ученика; Играла с ним «на деньги» и специально проигрывала; Устроила на подработку)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7.Какой предмет преподавал учитель Илья Семёнович Мельников в повести Г. Полянского «Доживём до понедельника»?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(Литература; Математика; История)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8.Какое прозвище придумала эгоистка Олечка своей классной руководительнице Евдокии Савельевне, которая по её мнению «поощряла серость», а на самом деле поддерживала талантливых, но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застенчевых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учеников, в повести А. Алексина (прозвище дало название повести)?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«Безудержная Евдокия»; Безвольная Евдокия»; «Безумная Евдокия»)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9.Кто сочувствует и поддерживает главных героев, влюблённых друг в друга старшеклассников Романа и Юлю, в повести Галины Щербаковой «Вам и не снилось»?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(Пионервожатая; Классная руководительница; Директор школы)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10.Антипод жесткой, принципиальной классной руководительницы Валентины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Андроновны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ученики за глаза называют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Валендрой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повести Б. Васильева «Завтра была война»?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Директор школы; Учитель математики; Завуч)</a:t>
            </a:r>
          </a:p>
        </p:txBody>
      </p:sp>
      <p:pic>
        <p:nvPicPr>
          <p:cNvPr id="3" name="Рисунок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651716BC-59A3-155D-C019-9EB9510B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937" y="6021288"/>
            <a:ext cx="542591" cy="5425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467544" y="1196752"/>
            <a:ext cx="8595170" cy="5406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11.Загадка: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приходит в школу рано,                                               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большие планы: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писать,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Думать, вычислять, решать.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(Учитель; Завхоз, Технический работник)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12.Кто автор следующей фразы?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«Сейте разумное, доброе, вечное, Сейте!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скажет сердечное Русский народ…»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В.А.Жуковский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В.Г.Белинский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Н.А.Некрасов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13.Эта газета была основана в 1924 году при активном участии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Н.К.Крупской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Читателями этой газеты стали миллионы учителей. Её первый номер увидел свет 3 октября 1924 года. Как называется газета?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(«Педсовет»; «Учительская газета»; «Знания»)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14.Как раньше на школьном языке называется оценка, эквивалентная «неудовлетворительно», «плохо», «двойка».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(Пустышка; По нолям; Баранка)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15.Как звали лентяя и двоечника из мультфильма «В стране невыученных уроков»?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(Пётр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Умелов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Николай Задачников; Виктор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Перестукин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208" name="Picture 16">
            <a:hlinkClick r:id="" action="ppaction://noaction">
              <a:snd r:embed="rId2" name="fairy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000">
            <a:off x="5286917" y="1344991"/>
            <a:ext cx="3322637" cy="173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79446F-2523-7542-6001-8F965CC44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378" y="6288368"/>
            <a:ext cx="542591" cy="5425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«УЧИТЕЛЬ НА СТРАНИЦАХ КНИГ»</a:t>
            </a:r>
            <a:endParaRPr lang="ru-RU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AutoShape 2">
            <a:hlinkClick r:id="rId2" action="ppaction://hlinksldjump"/>
          </p:cNvPr>
          <p:cNvSpPr/>
          <p:nvPr/>
        </p:nvSpPr>
        <p:spPr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17550" y="368300"/>
            <a:ext cx="6782435" cy="485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b="1" dirty="0">
                <a:solidFill>
                  <a:srgbClr val="CB0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«В ГОСТЯХ У СКАЗКИ»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96240" y="1551305"/>
            <a:ext cx="8558530" cy="3823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1. Как вы думаете, колобок был пряником или пирогом? (пряником) 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по – настоящему зовут Царевну- лягушку? (Василиса Премудрая) 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Каким индивидуальным оружием пользовался Соловей Разбойник? (свистом) 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4. Она является героиней многих славянских сказок. Поляки называют её Едзина, чехи ласково - Езинка, а как её имя звучит по-русски? (Баба Яга) 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5. Каково место рождения Колобка? (печь) 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6. Вспомните единственную героиню из сказки «Репка», у которой есть имя? (Жучка) 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7. Назовите деталь платья, в которой могут поместиться разные предметы окружающего мира (рукав платья Царевны-лягушки) 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8. Какой головной убор из русских сказок нельзя нарисовать? (шапку-невидимку) 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9. Назовите место дислокации учёного кота? (дуб) </a:t>
            </a:r>
          </a:p>
          <a:p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10. Назовите сказку, в которой рассказывается о тяжёлых последствиях неправильного использования средств противопожарной безопасности? («Кошкин дом»)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ogon-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25654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589588"/>
            <a:ext cx="2743200" cy="901700"/>
          </a:xfrm>
          <a:prstGeom prst="rect">
            <a:avLst/>
          </a:prstGeom>
          <a:noFill/>
          <a:ln w="9525">
            <a:noFill/>
          </a:ln>
        </p:spPr>
      </p:pic>
      <p:sp useBgFill="1">
        <p:nvSpPr>
          <p:cNvPr id="9224" name="Rectangle 8"/>
          <p:cNvSpPr/>
          <p:nvPr/>
        </p:nvSpPr>
        <p:spPr>
          <a:xfrm>
            <a:off x="3132138" y="2205038"/>
            <a:ext cx="5330825" cy="4319587"/>
          </a:xfrm>
          <a:prstGeom prst="rect">
            <a:avLst/>
          </a:prstGeom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3" name="AutoShape 2">
            <a:hlinkClick r:id="rId4" action="ppaction://hlinksldjump"/>
          </p:cNvPr>
          <p:cNvSpPr/>
          <p:nvPr/>
        </p:nvSpPr>
        <p:spPr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01955" y="1490345"/>
            <a:ext cx="8425815" cy="4119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Как зовут друга Винни-Пуха, которому он подарил на день рождения странный подарок - совершенно пустой горшок? (ослик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Назовите персонажа, которого измеряли странным способом – 38 -ю попугаями, 6 – ю мартышками и 1 слонёнком. (удав) </a:t>
            </a:r>
          </a:p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Какие родственные связи задействованы в отношениях между Золушкой и доброй волшебницей? (волшебница приходилась Золушке крёстной матерью) </a:t>
            </a:r>
          </a:p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Какова сумма букв, потерявшихся в изначальном названии яхты капитана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Врунгеля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(2 буквы) </a:t>
            </a:r>
          </a:p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Каково название русской народной сказки, в которой было совершено 3 покушения на убийство и все – таки убийство? («Колобок») </a:t>
            </a:r>
          </a:p>
        </p:txBody>
      </p:sp>
      <p:pic>
        <p:nvPicPr>
          <p:cNvPr id="12306" name="Picture 18">
            <a:hlinkClick r:id="" action="ppaction://noaction">
              <a:snd r:embed="rId5" name="fairy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658" y="4886325"/>
            <a:ext cx="3322637" cy="172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332656"/>
            <a:ext cx="571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2400" b="1" dirty="0">
                <a:solidFill>
                  <a:srgbClr val="CB0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«В ГОСТЯХ У СКАЗКИ»</a:t>
            </a:r>
            <a:endParaRPr lang="ru-RU" altLang="en-US" sz="2400" b="1" dirty="0">
              <a:solidFill>
                <a:srgbClr val="CB05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9"/>
          <p:cNvSpPr/>
          <p:nvPr/>
        </p:nvSpPr>
        <p:spPr>
          <a:xfrm>
            <a:off x="2627630" y="1557655"/>
            <a:ext cx="5328920" cy="977900"/>
          </a:xfrm>
          <a:prstGeom prst="rect">
            <a:avLst/>
          </a:prstGeom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73" name="AutoShape 2">
            <a:hlinkClick r:id="rId3" action="ppaction://hlinksldjump"/>
          </p:cNvPr>
          <p:cNvSpPr/>
          <p:nvPr/>
        </p:nvSpPr>
        <p:spPr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92100" y="188595"/>
            <a:ext cx="8678545" cy="668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МАЯКОВСКИЙ (К 130-ЛЕТИЮ ПОЭТА)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13691" y="1366520"/>
            <a:ext cx="7786702" cy="4705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 каком году родился Владимир Маяковский: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1893 ; </a:t>
            </a:r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В 1880; в) В 1905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Где родился Маяковский: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В Москве ; б) </a:t>
            </a:r>
            <a:r>
              <a:rPr lang="ru-RU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селе </a:t>
            </a:r>
            <a:r>
              <a:rPr lang="ru-RU" altLang="en-US" sz="1800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Багдати</a:t>
            </a:r>
            <a:r>
              <a:rPr lang="ru-RU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В Санкт – Петербурге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Каким языком свободно владел поэт: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Турецким; б) Испанским; в) </a:t>
            </a:r>
            <a:r>
              <a:rPr lang="ru-RU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Грузинским 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По какому произведению Маяковским был написан сценарий для кинофильма, который в последствии получил название “Не для денег родившийся”: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“Приключения Оливера Твиста” Чарльза Диккенса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“Принц и нищий” Марка Твена</a:t>
            </a:r>
          </a:p>
          <a:p>
            <a:r>
              <a:rPr lang="ru-RU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“Мартин Иден” Джека Лондона 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Сколько всего киносценариев написал Маяковский: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8; </a:t>
            </a:r>
            <a:r>
              <a:rPr lang="ru-RU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9</a:t>
            </a:r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в) 5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О какой бумаге идет речь в стихотворении поэта, строки которого “К любым чертям с матерями катись любая бумажка. Но эту…”: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Неизданная рукопись; б) Письмо от Лили Брик; в) </a:t>
            </a:r>
            <a:r>
              <a:rPr lang="ru-RU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паспорт</a:t>
            </a:r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Как называется одна из поэм Маяковского:</a:t>
            </a:r>
          </a:p>
          <a:p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“Облако в штанах”; </a:t>
            </a:r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“Облако с </a:t>
            </a:r>
            <a:r>
              <a:rPr lang="ru-RU" alt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паспортом”;в</a:t>
            </a:r>
            <a:r>
              <a:rPr lang="ru-RU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“Облако в шинели”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60016"/>
      </a:hlink>
      <a:folHlink>
        <a:srgbClr val="FFB9C6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2060</Words>
  <Application>Microsoft Office PowerPoint</Application>
  <PresentationFormat>Экран (4:3)</PresentationFormat>
  <Paragraphs>204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SimSun</vt:lpstr>
      <vt:lpstr>Arial</vt:lpstr>
      <vt:lpstr>Arial Black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КАТЕГОРИЯ В. МАЯКОВСКИЙ (К 130-ЛЕТИЮ ПОЭТА) </vt:lpstr>
      <vt:lpstr>Презентация PowerPoint</vt:lpstr>
      <vt:lpstr>КАТЕГОРИЯ «ЛИТЕРАТУРНЫЕ ОМОНИМЫ» </vt:lpstr>
      <vt:lpstr>КАТЕГОРИЯ «А.С.ПУШКИН»</vt:lpstr>
      <vt:lpstr>КАТЕГОРИЯ «А.С.ПУШКИН»</vt:lpstr>
      <vt:lpstr>КАТЕГОРИЯ «А.С.ПУШКИН»</vt:lpstr>
    </vt:vector>
  </TitlesOfParts>
  <Company>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Наталья</cp:lastModifiedBy>
  <cp:revision>106</cp:revision>
  <dcterms:created xsi:type="dcterms:W3CDTF">2008-11-04T10:24:00Z</dcterms:created>
  <dcterms:modified xsi:type="dcterms:W3CDTF">2023-11-21T02:10:34Z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CE16A9BF76094C8ABCD25643FA28A476_13</vt:lpwstr>
  </property>
  <property fmtid="{D5CDD505-2E9C-101B-9397-08002B2CF9AE}" pid="3" name="KSOProductBuildVer">
    <vt:lpwstr>1049-12.2.0.13266</vt:lpwstr>
  </property>
</Properties>
</file>