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2F93-062A-48AD-A230-082728ADFF8D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34F20FA-1F3E-4D7E-8357-AF47D2E7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6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2F93-062A-48AD-A230-082728ADFF8D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0FA-1F3E-4D7E-8357-AF47D2E7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5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2F93-062A-48AD-A230-082728ADFF8D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0FA-1F3E-4D7E-8357-AF47D2E7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4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2F93-062A-48AD-A230-082728ADFF8D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0FA-1F3E-4D7E-8357-AF47D2E7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2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25F2F93-062A-48AD-A230-082728ADFF8D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34F20FA-1F3E-4D7E-8357-AF47D2E7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4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2F93-062A-48AD-A230-082728ADFF8D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0FA-1F3E-4D7E-8357-AF47D2E7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3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2F93-062A-48AD-A230-082728ADFF8D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0FA-1F3E-4D7E-8357-AF47D2E7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9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2F93-062A-48AD-A230-082728ADFF8D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0FA-1F3E-4D7E-8357-AF47D2E7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8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2F93-062A-48AD-A230-082728ADFF8D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0FA-1F3E-4D7E-8357-AF47D2E7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9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2F93-062A-48AD-A230-082728ADFF8D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0FA-1F3E-4D7E-8357-AF47D2E7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8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2F93-062A-48AD-A230-082728ADFF8D}" type="datetimeFigureOut">
              <a:rPr lang="ru-RU" smtClean="0"/>
              <a:t>18.06.2026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F20FA-1F3E-4D7E-8357-AF47D2E7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25F2F93-062A-48AD-A230-082728ADFF8D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34F20FA-1F3E-4D7E-8357-AF47D2E71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0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24.jpeg" Type="http://schemas.openxmlformats.org/officeDocument/2006/relationships/image"/><Relationship Id="rId5" Target="../media/image23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8" Target="../media/image15.png" Type="http://schemas.openxmlformats.org/officeDocument/2006/relationships/image"/><Relationship Id="rId3" Target="../media/image10.jpeg" Type="http://schemas.openxmlformats.org/officeDocument/2006/relationships/image"/><Relationship Id="rId7" Target="../media/image14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13.jpeg" Type="http://schemas.openxmlformats.org/officeDocument/2006/relationships/image"/><Relationship Id="rId5" Target="../media/image12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481ED-B5A4-4EFE-AF18-EF09B44577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Викторина</a:t>
            </a:r>
            <a:br>
              <a:rPr lang="ru-RU" dirty="0"/>
            </a:br>
            <a:r>
              <a:rPr lang="ru-RU" sz="6000" dirty="0"/>
              <a:t>«Любимый город»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DA135C-798F-4CAD-A2A3-D0C7B568A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9404" y="4890853"/>
            <a:ext cx="7891272" cy="1069848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ПО ОТВЕТАМ КОМАНД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7059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9491" y="304680"/>
            <a:ext cx="10698757" cy="119161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Найдите дом купца Герасимова</a:t>
            </a:r>
            <a:endParaRPr lang="ru-RU" sz="48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3641" y="1496291"/>
            <a:ext cx="3756249" cy="2286000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55926" y="3829076"/>
            <a:ext cx="784721" cy="566689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33" y="4395765"/>
            <a:ext cx="3113587" cy="23437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5026" y="4481752"/>
            <a:ext cx="3704681" cy="22421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007" y="1496291"/>
            <a:ext cx="4485804" cy="2469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562" y="1825063"/>
            <a:ext cx="3068613" cy="229748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541413" y="43207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06438" y="6294731"/>
            <a:ext cx="448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128248" y="411242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815342" y="629473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68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Лавка купца Герасимова</a:t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437" y="997526"/>
            <a:ext cx="6927842" cy="520931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Решением </a:t>
            </a:r>
            <a:r>
              <a:rPr lang="ru-RU" sz="2000" dirty="0"/>
              <a:t>Исполнительного комитета Свердловского областного Совета народных депутатов от 31 декабря 1987 года зданию присвоен статус памятника архитектуры регионального значения.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659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0088CA-3512-4B77-AFC4-D4BD2645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Назовите владельца дома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8C3FC5F-CD68-41A9-9859-B505CB7FB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/>
              <a:t>Здание в центре посёлка Каменский Завод было построено в 1910 году</a:t>
            </a:r>
            <a:r>
              <a:rPr lang="ru-RU" sz="2400" u="sng" dirty="0"/>
              <a:t>			</a:t>
            </a:r>
            <a:r>
              <a:rPr lang="ru-RU" sz="2400" dirty="0"/>
              <a:t>, владельцем скобяного магазина. Это было одно из первых сооружений в городе в стиле </a:t>
            </a:r>
            <a:r>
              <a:rPr lang="ru-RU" sz="2400" dirty="0" smtClean="0"/>
              <a:t>модерн, </a:t>
            </a:r>
            <a:r>
              <a:rPr lang="ru-RU" sz="2400" dirty="0"/>
              <a:t>в декоре использованы «природный стиль», «ложная готика» и популярное в то время кирпичное кружево.</a:t>
            </a:r>
          </a:p>
          <a:p>
            <a:r>
              <a:rPr lang="ru-RU" sz="2400" dirty="0"/>
              <a:t>Величием и красотой дома любовались все жители Каменского завода.</a:t>
            </a:r>
          </a:p>
          <a:p>
            <a:r>
              <a:rPr lang="ru-RU" sz="2400" dirty="0"/>
              <a:t>Дом был оборудован системой водяного отопления; агрегаты и печь отопительной системы располагались в специально оборудованной котельной. К восточному фасаду здания была пристроена скобяная лавка, которая была одна из самых больших в Каменском заводе.</a:t>
            </a:r>
          </a:p>
          <a:p>
            <a:endParaRPr lang="ru-RU" sz="12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6F10AA4-501F-4B94-8DB6-9D60FE7EA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66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A5B277A-585C-4F45-8A7F-E65CBFD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/>
              <a:t>Тронин</a:t>
            </a:r>
            <a:r>
              <a:rPr lang="ru-RU" sz="3200" dirty="0"/>
              <a:t> Арсений Андреевич.  Екатеринбургский Мещанин, владелец мануфактурной лавки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F25646B-3EBD-417A-9C83-334A872436C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9848" y="2284349"/>
            <a:ext cx="3491291" cy="3468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CC620D19-D17B-4D04-A65A-55364D5F01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0087" y="2448585"/>
            <a:ext cx="6697889" cy="330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77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60E7D98-8869-48E6-AE9E-6CE2824D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Назовите владельца дома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EF8A07-E17D-4811-9806-99C00E911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Усадьба купца	</a:t>
            </a:r>
            <a:r>
              <a:rPr lang="ru-RU" u="sng" dirty="0"/>
              <a:t>			</a:t>
            </a:r>
            <a:r>
              <a:rPr lang="ru-RU" dirty="0"/>
              <a:t> Коммерсант  получал свои капиталы, занимаясь выпечкой пряников и скупкой-продажей зерна. К 1917 г. его стали звать не иначе как миллионером, имевшим большое влияние в поселке. Жилой купеческий дом был возведен на рубеже XIX-ХХ в. </a:t>
            </a:r>
            <a:endParaRPr lang="ru-RU" dirty="0" smtClean="0"/>
          </a:p>
          <a:p>
            <a:r>
              <a:rPr lang="ru-RU" dirty="0" smtClean="0"/>
              <a:t>Справа </a:t>
            </a:r>
            <a:r>
              <a:rPr lang="ru-RU" dirty="0"/>
              <a:t>от жилого дома находился магазин, где шла торговля пряниками. Поблизости располагалось их производство. В пекарне, как правило, работало 3-4 человека, причем все были мужчинами – женщина бы не осилила замес больших объемов теста. За одну ночь выдавалось до 40 пудов готовой продукции.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F2AE528-871E-4D12-9E04-79E698D7C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87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56D70D19-E5F0-43F0-9ECB-9B4C3C019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59" y="484631"/>
            <a:ext cx="11176987" cy="734569"/>
          </a:xfrm>
        </p:spPr>
        <p:txBody>
          <a:bodyPr>
            <a:noAutofit/>
          </a:bodyPr>
          <a:lstStyle/>
          <a:p>
            <a:r>
              <a:rPr lang="ru-RU" dirty="0" smtClean="0"/>
              <a:t>Усадьба купцов   </a:t>
            </a:r>
            <a:r>
              <a:rPr lang="ru-RU" dirty="0" err="1" smtClean="0"/>
              <a:t>Олесовых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8E64F12-B0CC-405A-9CCB-FCA780E5D9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6337" y="2563092"/>
            <a:ext cx="5285246" cy="3361373"/>
          </a:xfrm>
          <a:prstGeom prst="rect">
            <a:avLst/>
          </a:prstGeom>
        </p:spPr>
      </p:pic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28B3E7C3-14E9-4F0C-A036-4994B7C9D1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02048" y="2563092"/>
            <a:ext cx="5965890" cy="38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4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6F78579-5CF4-4128-9E2A-DC0BE8B3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Назовите владельца дома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BC07E9-6ACC-4228-9B15-ACC17B06B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Усадьба</a:t>
            </a:r>
            <a:r>
              <a:rPr lang="ru-RU" u="sng" dirty="0"/>
              <a:t>		 </a:t>
            </a:r>
            <a:r>
              <a:rPr lang="ru-RU" dirty="0" smtClean="0"/>
              <a:t>Купец </a:t>
            </a:r>
            <a:r>
              <a:rPr lang="ru-RU" dirty="0"/>
              <a:t>занимался производством и продажей кожаных изделий. В 1870-74 годах он построил первый в Каменске кожевенный завод.</a:t>
            </a:r>
          </a:p>
          <a:p>
            <a:r>
              <a:rPr lang="ru-RU" dirty="0" smtClean="0"/>
              <a:t>В </a:t>
            </a:r>
            <a:r>
              <a:rPr lang="ru-RU" dirty="0"/>
              <a:t>конце 1870-х на их средства была открыта первая в Каменске платная библиотека. Жена- Александра Андреевна в 1892 г. стала инициатором создания сиротского приюта. </a:t>
            </a:r>
            <a:r>
              <a:rPr lang="ru-RU" dirty="0" smtClean="0"/>
              <a:t>Купцы</a:t>
            </a:r>
            <a:r>
              <a:rPr lang="ru-RU" u="sng" dirty="0" smtClean="0"/>
              <a:t>			</a:t>
            </a:r>
            <a:r>
              <a:rPr lang="ru-RU" dirty="0" smtClean="0"/>
              <a:t> </a:t>
            </a:r>
            <a:r>
              <a:rPr lang="ru-RU" dirty="0"/>
              <a:t>вкладывались в улучшение условий труда рабочих, а продукция завода получала награды на российских ярмарках и выставках. В годы Первой Мировой войны кожевенный завод работал на армию – выпускал сапоги для солдат.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63BE2D7-3CCB-4850-8ADD-E25FA7015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35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900E1E-41BA-4F0A-B4BF-1B857649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3" y="484632"/>
            <a:ext cx="10719875" cy="1609344"/>
          </a:xfrm>
        </p:spPr>
        <p:txBody>
          <a:bodyPr/>
          <a:lstStyle/>
          <a:p>
            <a:r>
              <a:rPr lang="ru-RU" dirty="0"/>
              <a:t>Усадьба купцов </a:t>
            </a:r>
            <a:r>
              <a:rPr lang="ru-RU" dirty="0" err="1"/>
              <a:t>Шамариных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9F32121-F79F-4836-B584-5E5CDA480B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0536" y="2015231"/>
            <a:ext cx="5234605" cy="3534270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2C310F3F-C85C-448A-854D-03119BBEF9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4817" y="2093976"/>
            <a:ext cx="5634262" cy="34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3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6C5C35A-DCE7-44F9-A179-26E2552F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Назовите 2 владельцев дома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F0D23F-DB22-481C-8BF4-F81116759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2" y="685800"/>
            <a:ext cx="7279690" cy="5715000"/>
          </a:xfrm>
        </p:spPr>
        <p:txBody>
          <a:bodyPr>
            <a:normAutofit/>
          </a:bodyPr>
          <a:lstStyle/>
          <a:p>
            <a:r>
              <a:rPr lang="ru-RU" dirty="0"/>
              <a:t>Когда-то это был самый богатый и самый красивый дом Каменского Завода. </a:t>
            </a:r>
            <a:endParaRPr lang="ru-RU" dirty="0" smtClean="0"/>
          </a:p>
          <a:p>
            <a:r>
              <a:rPr lang="ru-RU" dirty="0" smtClean="0"/>
              <a:t>Здание </a:t>
            </a:r>
            <a:r>
              <a:rPr lang="ru-RU" dirty="0"/>
              <a:t>было построено в 1870-х годах купцом </a:t>
            </a:r>
            <a:r>
              <a:rPr lang="ru-RU" u="sng" dirty="0"/>
              <a:t>			</a:t>
            </a:r>
            <a:r>
              <a:rPr lang="ru-RU" dirty="0"/>
              <a:t>. В 1901 году усадьбу покупает другой купец</a:t>
            </a:r>
            <a:r>
              <a:rPr lang="ru-RU" u="sng" dirty="0"/>
              <a:t>			</a:t>
            </a:r>
            <a:r>
              <a:rPr lang="ru-RU" dirty="0"/>
              <a:t>,  предприниматель, торговавший зерном и мукой. Он был известен своей благотворительностью — </a:t>
            </a:r>
            <a:r>
              <a:rPr lang="ru-RU" dirty="0" smtClean="0"/>
              <a:t>содержал </a:t>
            </a:r>
            <a:r>
              <a:rPr lang="ru-RU" dirty="0"/>
              <a:t>в городе приют для престарелых и детей-сирот.</a:t>
            </a:r>
          </a:p>
          <a:p>
            <a:r>
              <a:rPr lang="ru-RU" dirty="0"/>
              <a:t>Его жена, Людмила </a:t>
            </a:r>
            <a:r>
              <a:rPr lang="ru-RU" dirty="0" smtClean="0"/>
              <a:t>Степановна </a:t>
            </a:r>
            <a:r>
              <a:rPr lang="ru-RU" dirty="0"/>
              <a:t>устраивала для детей рабочих завода елки на Рождество и дарила  им подарки. </a:t>
            </a:r>
          </a:p>
          <a:p>
            <a:r>
              <a:rPr lang="ru-RU" dirty="0"/>
              <a:t>На территории усадьбы располагались хозяйственные постройки: конюшня, каретная, склады, амбары. За домом был разбит большой сад.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53A8E4E-798E-462A-B5F9-1892F4B6A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9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0C57C65-A55B-40C9-B085-A44B7CA9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7" y="484632"/>
            <a:ext cx="11212497" cy="2036626"/>
          </a:xfrm>
        </p:spPr>
        <p:txBody>
          <a:bodyPr>
            <a:noAutofit/>
          </a:bodyPr>
          <a:lstStyle/>
          <a:p>
            <a:r>
              <a:rPr lang="ru-RU" sz="2800" dirty="0"/>
              <a:t>Здание было построено в 1870-х годах купцом Лаврентием Павловичем Кузнецовым. В 1901 году усадьбу покупает другой купец -Воробьёв Александр Андреевич</a:t>
            </a:r>
            <a:r>
              <a:rPr lang="ru-RU" sz="2800" dirty="0" smtClean="0"/>
              <a:t>, </a:t>
            </a:r>
            <a:r>
              <a:rPr lang="ru-RU" sz="2800" dirty="0"/>
              <a:t>торговец зерном и мукой.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08BDA36-1774-4AD2-83DE-4EFFBA452E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9333" y="2787589"/>
            <a:ext cx="4694352" cy="3240349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4031B636-C4D7-46F2-AAEC-753D11F7DA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19995" y="2787589"/>
            <a:ext cx="5818629" cy="324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2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4710E9-4DD8-4BB1-8319-F993C621B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665" y="685799"/>
            <a:ext cx="3577700" cy="2989555"/>
          </a:xfrm>
        </p:spPr>
        <p:txBody>
          <a:bodyPr>
            <a:normAutofit/>
          </a:bodyPr>
          <a:lstStyle/>
          <a:p>
            <a:r>
              <a:rPr lang="ru-RU" dirty="0"/>
              <a:t>Что это за объект и почему его считают символом нашего города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856BE02-BF0E-4C90-9479-CC7A8BA1C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971" y="1562271"/>
            <a:ext cx="5708048" cy="3373713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E15DB09D-154D-4C62-8AB1-4889FAD59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95" y="485042"/>
            <a:ext cx="3200400" cy="40151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1 вопрос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20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EF35411-8F95-4FB1-AAF9-3E22C6BE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2777836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Перечислите названия </a:t>
            </a:r>
            <a:r>
              <a:rPr lang="ru-RU" dirty="0" smtClean="0"/>
              <a:t>центральной площади старого Каменска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526" y="493580"/>
            <a:ext cx="5711185" cy="5851801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ADDB23B6-2472-49FA-97EA-8320976D6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3616036"/>
            <a:ext cx="3200400" cy="2840182"/>
          </a:xfrm>
        </p:spPr>
        <p:txBody>
          <a:bodyPr>
            <a:normAutofit/>
          </a:bodyPr>
          <a:lstStyle/>
          <a:p>
            <a:r>
              <a:rPr lang="ru-RU" sz="2800" dirty="0"/>
              <a:t>До 1917 года – 	 </a:t>
            </a:r>
          </a:p>
          <a:p>
            <a:r>
              <a:rPr lang="ru-RU" sz="2800" dirty="0"/>
              <a:t>До 1942 года – </a:t>
            </a:r>
          </a:p>
          <a:p>
            <a:r>
              <a:rPr lang="ru-RU" sz="2800" dirty="0"/>
              <a:t>С 1942 года – </a:t>
            </a:r>
            <a:r>
              <a:rPr lang="ru-RU" sz="2800" dirty="0" smtClean="0"/>
              <a:t>  </a:t>
            </a:r>
            <a:endParaRPr lang="ru-RU" sz="2800" dirty="0"/>
          </a:p>
          <a:p>
            <a:r>
              <a:rPr lang="ru-RU" sz="2800" dirty="0"/>
              <a:t>С 2008 </a:t>
            </a:r>
            <a:r>
              <a:rPr lang="ru-RU" sz="2800" dirty="0" smtClean="0"/>
              <a:t>года -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4236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участие!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685800"/>
            <a:ext cx="7217387" cy="50200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 </a:t>
            </a:r>
            <a:r>
              <a:rPr lang="ru-RU" sz="3200" dirty="0"/>
              <a:t>1917 года – Кафедральная 	 </a:t>
            </a:r>
          </a:p>
          <a:p>
            <a:r>
              <a:rPr lang="ru-RU" sz="3200" dirty="0"/>
              <a:t>До 1942 года – </a:t>
            </a:r>
            <a:r>
              <a:rPr lang="ru-RU" sz="3200" dirty="0" smtClean="0"/>
              <a:t>Торговая</a:t>
            </a:r>
            <a:endParaRPr lang="ru-RU" sz="3200" dirty="0"/>
          </a:p>
          <a:p>
            <a:r>
              <a:rPr lang="ru-RU" sz="3200" dirty="0"/>
              <a:t>С 1942 года – Площадь </a:t>
            </a:r>
            <a:r>
              <a:rPr lang="ru-RU" sz="3200" dirty="0" smtClean="0"/>
              <a:t>25-го  </a:t>
            </a:r>
            <a:r>
              <a:rPr lang="ru-RU" sz="3200" dirty="0"/>
              <a:t>Октября</a:t>
            </a:r>
          </a:p>
          <a:p>
            <a:r>
              <a:rPr lang="ru-RU" sz="3200" dirty="0"/>
              <a:t>С 2008 </a:t>
            </a:r>
            <a:r>
              <a:rPr lang="ru-RU" sz="3200" dirty="0" smtClean="0"/>
              <a:t>года – Соборная</a:t>
            </a:r>
          </a:p>
          <a:p>
            <a:r>
              <a:rPr lang="ru-RU" sz="2800" dirty="0" smtClean="0"/>
              <a:t>Источник: </a:t>
            </a:r>
            <a:r>
              <a:rPr lang="ru-RU" sz="2400" i="1" dirty="0" smtClean="0"/>
              <a:t>100 памятных мест Каменска-Уральского – Каменск-Уральский: Дизайн вовремя 2021.-192с.: ил. – </a:t>
            </a:r>
            <a:r>
              <a:rPr lang="ru-RU" sz="2400" i="1" dirty="0"/>
              <a:t>100 </a:t>
            </a:r>
            <a:r>
              <a:rPr lang="ru-RU" sz="2400" i="1" dirty="0" smtClean="0"/>
              <a:t>памятных </a:t>
            </a:r>
            <a:r>
              <a:rPr lang="ru-RU" sz="2400" i="1" dirty="0"/>
              <a:t>мест </a:t>
            </a:r>
            <a:r>
              <a:rPr lang="ru-RU" sz="2400" i="1" dirty="0" smtClean="0"/>
              <a:t>Каменска-Уральского. </a:t>
            </a:r>
            <a:r>
              <a:rPr lang="ru-RU" sz="2400" i="1" smtClean="0"/>
              <a:t>Стр. 55.</a:t>
            </a:r>
            <a:endParaRPr lang="ru-RU" sz="24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7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391F4896-27B0-42F5-AD5D-6F8B3356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железной руды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7EB1A8DA-EEBD-44C5-B7EB-B09C1721D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951" y="1506899"/>
            <a:ext cx="5712447" cy="3377477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E4444FC0-9C4B-405C-B67F-EB874D8BE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7153" y="2423160"/>
            <a:ext cx="3595457" cy="3837844"/>
          </a:xfrm>
        </p:spPr>
        <p:txBody>
          <a:bodyPr>
            <a:normAutofit/>
          </a:bodyPr>
          <a:lstStyle/>
          <a:p>
            <a:r>
              <a:rPr lang="ru-RU" sz="2000" dirty="0"/>
              <a:t>Это лимонит - железная руда, благодаря которой и возник наш город. Эта глыба находится у  краеведческого музея. Можно сказать, что это один из символов нашего города, так же как родонит в Екатеринбурге. Подобная глыба, только родонита, расположена в Историческом сквере столицы Урала.</a:t>
            </a: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44E758-0755-4E8B-9CEC-D5143EFF0BAE}"/>
              </a:ext>
            </a:extLst>
          </p:cNvPr>
          <p:cNvSpPr/>
          <p:nvPr/>
        </p:nvSpPr>
        <p:spPr>
          <a:xfrm>
            <a:off x="1103870" y="506067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железной руды, которая использовалась для выплавки чугуна. Находится у бывшего центрального здания Конторы заводоуправления Каменского чугунолитейного завода.</a:t>
            </a:r>
          </a:p>
        </p:txBody>
      </p:sp>
    </p:spTree>
    <p:extLst>
      <p:ext uri="{BB962C8B-B14F-4D97-AF65-F5344CB8AC3E}">
        <p14:creationId xmlns:p14="http://schemas.microsoft.com/office/powerpoint/2010/main" val="43902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0BA75-23CA-4A86-BCAD-05DC20F8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3175986"/>
          </a:xfrm>
        </p:spPr>
        <p:txBody>
          <a:bodyPr>
            <a:normAutofit/>
          </a:bodyPr>
          <a:lstStyle/>
          <a:p>
            <a:r>
              <a:rPr lang="ru-RU" sz="2000" dirty="0"/>
              <a:t>Назовите  объект, непосредственно связанный с </a:t>
            </a:r>
            <a:br>
              <a:rPr lang="ru-RU" sz="2000" dirty="0"/>
            </a:br>
            <a:r>
              <a:rPr lang="ru-RU" sz="2000" dirty="0"/>
              <a:t>Каменским железоделательным и чугунолитейным заводом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552EFA-BEC2-4C3C-84D3-0CEB9F8CD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1852"/>
            <a:ext cx="7045171" cy="4534004"/>
          </a:xfrm>
        </p:spPr>
        <p:txBody>
          <a:bodyPr>
            <a:normAutofit/>
          </a:bodyPr>
          <a:lstStyle/>
          <a:p>
            <a:r>
              <a:rPr lang="ru-RU" sz="2400" u="sng" dirty="0"/>
              <a:t>		</a:t>
            </a:r>
            <a:r>
              <a:rPr lang="ru-RU" sz="2400" dirty="0"/>
              <a:t> играла ключевую роль в развитии промышленности и инфраструктуры региона, а её история тесно связана с историей Каменского завода и города в целом. Первая </a:t>
            </a:r>
            <a:r>
              <a:rPr lang="ru-RU" sz="2400" u="sng" dirty="0"/>
              <a:t>		 б</a:t>
            </a:r>
            <a:r>
              <a:rPr lang="ru-RU" sz="2400" dirty="0"/>
              <a:t>ыла построена в 1700 г. </a:t>
            </a:r>
            <a:r>
              <a:rPr lang="ru-RU" sz="2400" dirty="0" smtClean="0"/>
              <a:t> </a:t>
            </a:r>
            <a:r>
              <a:rPr lang="ru-RU" sz="2400" dirty="0"/>
              <a:t>и была частью производственной системы завода. В течение 18 века </a:t>
            </a:r>
            <a:r>
              <a:rPr lang="ru-RU" sz="2400" u="sng" dirty="0"/>
              <a:t>			</a:t>
            </a:r>
            <a:r>
              <a:rPr lang="ru-RU" sz="2400" dirty="0"/>
              <a:t> отстраивалась несколько раз, так как мощные паводки, разрушали её до основания. Свой нынешний облик она обрела только в 20-м </a:t>
            </a:r>
            <a:r>
              <a:rPr lang="ru-RU" sz="2400" dirty="0" smtClean="0"/>
              <a:t>веке</a:t>
            </a:r>
            <a:r>
              <a:rPr lang="ru-RU" sz="2400" dirty="0"/>
              <a:t>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73F2E4-1C9E-4056-9CED-0291CD0FE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4483222"/>
            <a:ext cx="3200400" cy="123177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10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309110E-8114-4ED5-9228-FD56C7C2F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Плотина заводского пруда 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A88E5F63-CAFD-4474-9954-1149A0387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3222594"/>
            <a:ext cx="4754880" cy="2949606"/>
          </a:xfrm>
        </p:spPr>
        <p:txBody>
          <a:bodyPr>
            <a:normAutofit/>
          </a:bodyPr>
          <a:lstStyle/>
          <a:p>
            <a:r>
              <a:rPr lang="ru-RU" sz="2400" dirty="0"/>
              <a:t>Постановлением Правительства Свердловской области № 859-ПП от 28 декабря 2001 года Каменской плотине присвоен статус памятника архитектуры регионального значения.</a:t>
            </a: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7A4C12F9-E417-46C5-81B2-3FAC511683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2230" y="2194560"/>
            <a:ext cx="529377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4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258DA53-B7AC-458C-8858-CE3AB9E98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78" y="133441"/>
            <a:ext cx="10741770" cy="1609344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Какой объект не вписывается в общую картину и почему?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89E403ED-BA64-42CE-8954-C2F5D3532F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865" y="4170654"/>
            <a:ext cx="3310739" cy="2484747"/>
          </a:xfrm>
          <a:prstGeom prst="rect">
            <a:avLst/>
          </a:prstGeo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BAC2744A-FFC0-4A80-997F-8072B1A49F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9272" y="2202676"/>
            <a:ext cx="3273929" cy="24526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37B6A5-78B6-4256-99F9-9672FBBAF0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944" y="1742785"/>
            <a:ext cx="2374934" cy="25329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E1906E-5D36-4D07-9A9A-DEFCBAE01B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859" y="1645353"/>
            <a:ext cx="3794631" cy="25253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B69A728-F464-43EF-A8C9-B942A82210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664" y="1539453"/>
            <a:ext cx="2424751" cy="22513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F0C527C-D8EE-48EE-989C-AF5D14062D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9058" y="4724481"/>
            <a:ext cx="4723492" cy="200007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F0F7FF-24C9-4CAC-9DBF-C8C3AC89986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799" y="4151044"/>
            <a:ext cx="3224612" cy="2577758"/>
          </a:xfrm>
          <a:prstGeom prst="rect">
            <a:avLst/>
          </a:prstGeom>
        </p:spPr>
      </p:pic>
      <p:pic>
        <p:nvPicPr>
          <p:cNvPr id="10" name="Объект 10">
            <a:extLst>
              <a:ext uri="{FF2B5EF4-FFF2-40B4-BE49-F238E27FC236}">
                <a16:creationId xmlns:a16="http://schemas.microsoft.com/office/drawing/2014/main" id="{89E403ED-BA64-42CE-8954-C2F5D3532F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428" y="4166411"/>
            <a:ext cx="3310739" cy="2484747"/>
          </a:xfrm>
          <a:prstGeom prst="rect">
            <a:avLst/>
          </a:prstGeom>
        </p:spPr>
      </p:pic>
      <p:pic>
        <p:nvPicPr>
          <p:cNvPr id="12" name="Объект 14">
            <a:extLst>
              <a:ext uri="{FF2B5EF4-FFF2-40B4-BE49-F238E27FC236}">
                <a16:creationId xmlns:a16="http://schemas.microsoft.com/office/drawing/2014/main" id="{BAC2744A-FFC0-4A80-997F-8072B1A49F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0835" y="2198433"/>
            <a:ext cx="3273929" cy="24526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137B6A5-78B6-4256-99F9-9672FBBAF0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507" y="1738542"/>
            <a:ext cx="2374934" cy="25329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DE1906E-5D36-4D07-9A9A-DEFCBAE01B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422" y="1641110"/>
            <a:ext cx="3794631" cy="25253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B69A728-F464-43EF-A8C9-B942A82210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227" y="1535210"/>
            <a:ext cx="2424751" cy="22513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1F0F7FF-24C9-4CAC-9DBF-C8C3AC89986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62" y="4146801"/>
            <a:ext cx="3224612" cy="25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7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347BB-48EA-4D1E-B466-ADDB63796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358747"/>
          </a:xfrm>
        </p:spPr>
        <p:txBody>
          <a:bodyPr>
            <a:normAutofit fontScale="90000"/>
          </a:bodyPr>
          <a:lstStyle/>
          <a:p>
            <a:r>
              <a:rPr lang="ru-RU" dirty="0"/>
              <a:t>Капсула времени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C80769-1363-42AB-882C-4206B2492A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9848" y="1165062"/>
            <a:ext cx="4088078" cy="4354691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149C94E-AA8A-4D81-A626-7140D77DD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8544" y="1165062"/>
            <a:ext cx="5570560" cy="5007138"/>
          </a:xfrm>
        </p:spPr>
        <p:txBody>
          <a:bodyPr>
            <a:normAutofit/>
          </a:bodyPr>
          <a:lstStyle/>
          <a:p>
            <a:r>
              <a:rPr lang="ru-RU" dirty="0"/>
              <a:t>В 1965 году на Соборной площади (тогда площадь 25-го Октября) </a:t>
            </a:r>
            <a:r>
              <a:rPr lang="ru-RU" dirty="0" smtClean="0"/>
              <a:t>заложили первую </a:t>
            </a:r>
            <a:r>
              <a:rPr lang="ru-RU" dirty="0"/>
              <a:t>капсулу времени с посланием и сувенирами для будущих поколений. </a:t>
            </a:r>
          </a:p>
          <a:p>
            <a:r>
              <a:rPr lang="ru-RU" dirty="0" smtClean="0"/>
              <a:t>Во </a:t>
            </a:r>
            <a:r>
              <a:rPr lang="ru-RU" dirty="0"/>
              <a:t>время реконструкции площади к 300-летию </a:t>
            </a:r>
            <a:r>
              <a:rPr lang="ru-RU" dirty="0" smtClean="0"/>
              <a:t>города </a:t>
            </a:r>
            <a:r>
              <a:rPr lang="ru-RU" dirty="0"/>
              <a:t>была </a:t>
            </a:r>
            <a:r>
              <a:rPr lang="ru-RU" dirty="0" smtClean="0"/>
              <a:t>заложена новая капсула. </a:t>
            </a:r>
          </a:p>
          <a:p>
            <a:r>
              <a:rPr lang="ru-RU" dirty="0"/>
              <a:t>На памятной табличке высечены слова: “Грядущему поколению. Вскрыть в год 350-летия города Каменска-Уральского”. Табличка находится на основании из мрамора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Ждем 2051 года!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29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C1945-8668-461E-BE56-574F542A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2" y="484632"/>
            <a:ext cx="10489056" cy="1609344"/>
          </a:xfrm>
        </p:spPr>
        <p:txBody>
          <a:bodyPr>
            <a:normAutofit/>
          </a:bodyPr>
          <a:lstStyle/>
          <a:p>
            <a:r>
              <a:rPr lang="ru-RU" sz="4800" dirty="0"/>
              <a:t>Что связывает эти два объекта?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B9D2C9-47C8-4F42-8E73-0C9F336DFB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49" y="1840371"/>
            <a:ext cx="4159100" cy="420062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5CF6B43-47B2-4CB1-9DC1-C8BC3DCC698B}"/>
              </a:ext>
            </a:extLst>
          </p:cNvPr>
          <p:cNvSpPr/>
          <p:nvPr/>
        </p:nvSpPr>
        <p:spPr>
          <a:xfrm>
            <a:off x="287045" y="604099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Памятник А.С. Пушкину на площади возле Свято-Троицкого собора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F819F34-0055-45B3-A4A2-7677062304F6}"/>
              </a:ext>
            </a:extLst>
          </p:cNvPr>
          <p:cNvSpPr/>
          <p:nvPr/>
        </p:nvSpPr>
        <p:spPr>
          <a:xfrm>
            <a:off x="7552890" y="6165502"/>
            <a:ext cx="3808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Провиантские склады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B6FD4A8E-CB78-4DAC-8F06-B99069B55F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180" y="1840371"/>
            <a:ext cx="5166416" cy="38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3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88168E9-6CCF-42A8-898A-555BA2DCC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2641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E7CF5AC-E4CF-4C65-9F86-B3C1D0495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60" y="1381919"/>
            <a:ext cx="6091683" cy="3855905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2ECC81C0-81E2-4F46-81DB-088C3E84B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23564" y="1381919"/>
            <a:ext cx="3326476" cy="4790281"/>
          </a:xfrm>
        </p:spPr>
        <p:txBody>
          <a:bodyPr>
            <a:noAutofit/>
          </a:bodyPr>
          <a:lstStyle/>
          <a:p>
            <a:r>
              <a:rPr lang="ru-RU" sz="1800" dirty="0"/>
              <a:t>До 1973 года на втором этаже провиантских складов </a:t>
            </a:r>
            <a:r>
              <a:rPr lang="ru-RU" sz="1800" dirty="0" smtClean="0"/>
              <a:t>располагался </a:t>
            </a:r>
            <a:r>
              <a:rPr lang="ru-RU" sz="1800" dirty="0"/>
              <a:t>городской кинотеатр имени </a:t>
            </a:r>
            <a:r>
              <a:rPr lang="ru-RU" sz="1800" dirty="0" smtClean="0"/>
              <a:t>Кирова, </a:t>
            </a:r>
            <a:r>
              <a:rPr lang="ru-RU" sz="1800" dirty="0"/>
              <a:t>драматический </a:t>
            </a:r>
            <a:r>
              <a:rPr lang="ru-RU" sz="1800" dirty="0" smtClean="0"/>
              <a:t>театр, </a:t>
            </a:r>
            <a:r>
              <a:rPr lang="ru-RU" sz="1800" dirty="0"/>
              <a:t>библиотека им. А.С. Пушкина и книжный фонд,. Вот напротив ее и поставили памятник великому русскому поэту. И фонтан, и скульптура Пушкина простояли недолго, около 20 лет, первый разрушился постепенно сам, а памятник Пушкину случайно повредили ковшом экскаватора при уборке снега и увезли на свалку.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468F7CE-84EE-4525-BDA2-1F429A8D27D1}"/>
              </a:ext>
            </a:extLst>
          </p:cNvPr>
          <p:cNvSpPr/>
          <p:nvPr/>
        </p:nvSpPr>
        <p:spPr>
          <a:xfrm>
            <a:off x="299833" y="5715000"/>
            <a:ext cx="7917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Восточная часть Соборной площади в 1950-е </a:t>
            </a:r>
            <a:r>
              <a:rPr lang="ru-RU" sz="2800" dirty="0" err="1"/>
              <a:t>гг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7933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445</TotalTime>
  <Words>433</Words>
  <Application>Microsoft Office PowerPoint</Application>
  <PresentationFormat>Широкоэкранный</PresentationFormat>
  <Paragraphs>60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Cambria</vt:lpstr>
      <vt:lpstr>Rockwell</vt:lpstr>
      <vt:lpstr>Rockwell Condensed</vt:lpstr>
      <vt:lpstr>Wingdings</vt:lpstr>
      <vt:lpstr>Дерево</vt:lpstr>
      <vt:lpstr>Викторина «Любимый город»</vt:lpstr>
      <vt:lpstr>Что это за объект и почему его считают символом нашего города</vt:lpstr>
      <vt:lpstr>Образец железной руды</vt:lpstr>
      <vt:lpstr>Назовите  объект, непосредственно связанный с  Каменским железоделательным и чугунолитейным заводом </vt:lpstr>
      <vt:lpstr>Плотина заводского пруда </vt:lpstr>
      <vt:lpstr>Какой объект не вписывается в общую картину и почему?</vt:lpstr>
      <vt:lpstr>Капсула времени</vt:lpstr>
      <vt:lpstr>Что связывает эти два объекта?</vt:lpstr>
      <vt:lpstr>Презентация PowerPoint</vt:lpstr>
      <vt:lpstr>Найдите дом купца Герасимова</vt:lpstr>
      <vt:lpstr>Лавка купца Герасимова </vt:lpstr>
      <vt:lpstr>Назовите владельца дома</vt:lpstr>
      <vt:lpstr>Тронин Арсений Андреевич.  Екатеринбургский Мещанин, владелец мануфактурной лавки</vt:lpstr>
      <vt:lpstr>Назовите владельца дома</vt:lpstr>
      <vt:lpstr>Усадьба купцов   Олесовых </vt:lpstr>
      <vt:lpstr>Назовите владельца дома</vt:lpstr>
      <vt:lpstr>Усадьба купцов Шамариных</vt:lpstr>
      <vt:lpstr>Назовите 2 владельцев дома</vt:lpstr>
      <vt:lpstr>Здание было построено в 1870-х годах купцом Лаврентием Павловичем Кузнецовым. В 1901 году усадьбу покупает другой купец -Воробьёв Александр Андреевич, торговец зерном и мукой.</vt:lpstr>
      <vt:lpstr>Перечислите названия центральной площади старого Каменска </vt:lpstr>
      <vt:lpstr>Спасибо за участие!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«Любимый город»</dc:title>
  <dc:creator>User</dc:creator>
  <cp:lastModifiedBy>Anna</cp:lastModifiedBy>
  <cp:revision>36</cp:revision>
  <dcterms:created xsi:type="dcterms:W3CDTF">2026-04-22T23:46:41Z</dcterms:created>
  <dcterms:modified xsi:type="dcterms:W3CDTF">2026-06-18T11:42:52Z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1171281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S11.0.1</vt:lpwstr>
  </property>
</Properties>
</file>