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10"/>
  </p:notesMasterIdLst>
  <p:sldIdLst>
    <p:sldId id="256" r:id="rId2"/>
    <p:sldId id="266" r:id="rId3"/>
    <p:sldId id="263" r:id="rId4"/>
    <p:sldId id="264" r:id="rId5"/>
    <p:sldId id="265" r:id="rId6"/>
    <p:sldId id="267" r:id="rId7"/>
    <p:sldId id="268" r:id="rId8"/>
    <p:sldId id="295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53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8" d="100"/>
          <a:sy n="48" d="100"/>
        </p:scale>
        <p:origin x="86" y="7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AC0401-1406-496D-9A6C-AC44C8DCF16B}" type="datetimeFigureOut">
              <a:rPr lang="ru-RU" smtClean="0"/>
              <a:t>19.05.2026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89E5C2-16BA-4BA5-96B2-5A7F903112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9096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8C9B50-2E00-4160-9408-35B66681CD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148734B-C69A-4F19-9208-C79FE00C5D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A93238-110B-45BD-8B2A-A0BEC7E8D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EC857-FCC3-4070-B5D7-A32D1F407A50}" type="datetimeFigureOut">
              <a:rPr lang="ru-RU" smtClean="0"/>
              <a:t>19.05.2026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3E3451-90B4-4103-BE44-24EB20BAD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7D858D-63C8-46FA-8F18-7950DD9BF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8574A-19D6-455A-87EC-24F08D1CE9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845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0E4750-6749-40F3-BC16-E75832C81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8726FC-4FB6-4B9F-92E5-38EE278A72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51E446-B9CF-4E13-898D-4DC5A031D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EC857-FCC3-4070-B5D7-A32D1F407A50}" type="datetimeFigureOut">
              <a:rPr lang="ru-RU" smtClean="0"/>
              <a:t>19.05.2026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2A7418-DCB4-4391-A3BE-93CD20907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6ABDF2-CA42-46E9-B526-6124F001F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8574A-19D6-455A-87EC-24F08D1CE9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798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13A3F4E-DBCF-4E91-B178-442B5B322C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10B34AC-D227-44A6-A7E3-B5041E21C4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F5BEBE-6432-4124-B660-58A7D068E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EC857-FCC3-4070-B5D7-A32D1F407A50}" type="datetimeFigureOut">
              <a:rPr lang="ru-RU" smtClean="0"/>
              <a:t>19.05.2026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376179-4ADD-45A7-B888-BE09DA6DB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2FB575-2443-43A2-97FE-201CB907D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8574A-19D6-455A-87EC-24F08D1CE9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91577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792853" y="347939"/>
            <a:ext cx="2606291" cy="249299"/>
          </a:xfrm>
          <a:prstGeom prst="rect">
            <a:avLst/>
          </a:prstGeom>
        </p:spPr>
        <p:txBody>
          <a:bodyPr wrap="none">
            <a:spAutoFit/>
          </a:bodyPr>
          <a:lstStyle>
            <a:lvl1pPr algn="ctr">
              <a:defRPr lang="ru-RU" sz="1800" b="1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/>
            <a:r>
              <a:rPr lang="ru-RU" dirty="0"/>
              <a:t>ОБРАЗЕЦ ЗАГОЛОВКА</a:t>
            </a:r>
          </a:p>
        </p:txBody>
      </p:sp>
      <p:pic>
        <p:nvPicPr>
          <p:cNvPr id="7" name="Объект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29"/>
          <a:stretch/>
        </p:blipFill>
        <p:spPr>
          <a:xfrm>
            <a:off x="140797" y="86653"/>
            <a:ext cx="742167" cy="7718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3000"/>
                    </a14:imgEffect>
                    <a14:imgEffect>
                      <a14:colorTemperature colorTemp="6965"/>
                    </a14:imgEffect>
                    <a14:imgEffect>
                      <a14:saturation sat="81000"/>
                    </a14:imgEffect>
                    <a14:imgEffect>
                      <a14:brightnessContrast bright="-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0448" y="66526"/>
            <a:ext cx="573523" cy="782475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1668748" y="6501633"/>
            <a:ext cx="509399" cy="348575"/>
          </a:xfrm>
          <a:prstGeom prst="rect">
            <a:avLst/>
          </a:prstGeom>
          <a:solidFill>
            <a:srgbClr val="0C68B0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ru-RU" sz="1199" smtClean="0">
                <a:solidFill>
                  <a:schemeClr val="bg1"/>
                </a:solidFill>
              </a:defRPr>
            </a:lvl1pPr>
          </a:lstStyle>
          <a:p>
            <a:pPr algn="ctr"/>
            <a:fld id="{22969331-52E8-4B8F-B4AD-F9A1E31CB00F}" type="slidenum">
              <a:rPr>
                <a:solidFill>
                  <a:srgbClr val="FFFFFF"/>
                </a:solidFill>
              </a:rPr>
              <a:pPr algn="ctr"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748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DEBF71-3D87-4064-891E-7341EE757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ADCEB1-BBE2-4007-B3D5-1258782732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11DCE6-AD72-4EEB-A829-EDDA57A96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EC857-FCC3-4070-B5D7-A32D1F407A50}" type="datetimeFigureOut">
              <a:rPr lang="ru-RU" smtClean="0"/>
              <a:t>19.05.2026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E6BA86-4FBC-4BC4-AA3C-271401E4D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ABA46F-D930-44A2-AD23-70160E253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8574A-19D6-455A-87EC-24F08D1CE9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072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B4B36-7FB3-43D2-B612-64BFFB052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F86D349-B401-41BC-B013-35E9F47E9A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D90AB5-8F81-48EA-849D-ECA625DC8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EC857-FCC3-4070-B5D7-A32D1F407A50}" type="datetimeFigureOut">
              <a:rPr lang="ru-RU" smtClean="0"/>
              <a:t>19.05.2026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F9FAB5-8EB3-4743-857E-FFFE6CA67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1848EF-2237-4ECC-AA52-F6CF0A586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8574A-19D6-455A-87EC-24F08D1CE9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0025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2305B8-9F0D-4212-B0C4-442B23B73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B0FAB0-F672-4F38-AAFC-1AFEE44AE9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E6F7150-0A0F-4B17-873D-4532F38133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9C952C3-9CFA-4B49-8BAB-8DC4E2D6C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EC857-FCC3-4070-B5D7-A32D1F407A50}" type="datetimeFigureOut">
              <a:rPr lang="ru-RU" smtClean="0"/>
              <a:t>19.05.2026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D53806-DAD8-444F-8159-CB609D166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72C043D-7CC4-48C7-ADA4-3D8A1292A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8574A-19D6-455A-87EC-24F08D1CE9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7814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61752E-9373-4C1A-A1FF-7DA4E2DC7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34A6787-0B3C-495A-8DB3-FDE00277F1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75F62E0-995E-49AC-BC67-4924F02D75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9C967E3-05D6-4ECB-8027-1C5C176EFC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1E538E6-1751-4387-8442-1C0749634E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230B8BC-429E-459E-9D8E-613AD1D6E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EC857-FCC3-4070-B5D7-A32D1F407A50}" type="datetimeFigureOut">
              <a:rPr lang="ru-RU" smtClean="0"/>
              <a:t>19.05.2026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14DD33-2533-4C44-81E9-242D3846D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EC994E7-3EAF-4819-BF76-6D6377587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8574A-19D6-455A-87EC-24F08D1CE9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0997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C4ABFA-512F-4D3D-98CF-FC7F9E891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8D32BBB-D95F-4644-B798-1BD0991C2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EC857-FCC3-4070-B5D7-A32D1F407A50}" type="datetimeFigureOut">
              <a:rPr lang="ru-RU" smtClean="0"/>
              <a:t>19.05.2026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5EDD0C4-C86A-4558-9C2A-38D6CE80B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BE5A1EE-8F88-4E9F-8F41-B64278771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8574A-19D6-455A-87EC-24F08D1CE9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0992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0D014EE-EC23-4A97-9347-0445AC44E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EC857-FCC3-4070-B5D7-A32D1F407A50}" type="datetimeFigureOut">
              <a:rPr lang="ru-RU" smtClean="0"/>
              <a:t>19.05.2026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3855EB9-547E-420E-BBE9-2F9F5129C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EA92D27-AEF1-4803-8E66-92E0F6811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8574A-19D6-455A-87EC-24F08D1CE9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6969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BBC62D-8F89-41B7-9FAA-FBB52FAAC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52FA96-76C5-4031-9679-F0E245E363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7B20E5F-BC5E-4B54-AA84-7142DAA643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29FFFED-F1B1-4F69-9822-AC4657C31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EC857-FCC3-4070-B5D7-A32D1F407A50}" type="datetimeFigureOut">
              <a:rPr lang="ru-RU" smtClean="0"/>
              <a:t>19.05.2026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55CFDFA-A1A9-47F9-A1F3-959760142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309AA9-3D12-4419-9D64-1B0664A1B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8574A-19D6-455A-87EC-24F08D1CE9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1461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B3D2C2-8D16-402D-816E-87E992586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482C912-3276-433D-B4AB-27A9664AFA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94B1491-6FEB-4D12-AC3D-72A42F9BB9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78490B-1C3E-4468-AC66-4505887F7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EC857-FCC3-4070-B5D7-A32D1F407A50}" type="datetimeFigureOut">
              <a:rPr lang="ru-RU" smtClean="0"/>
              <a:t>19.05.2026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10D89A-5228-4C78-A141-B8CD36032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F784B61-B7A1-496B-83B1-F5D9B444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8574A-19D6-455A-87EC-24F08D1CE9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6838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96D9E9-24FB-4EA2-BBF2-71F5B6805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A03B121-8D6B-4BFB-BEFB-B7D306A59C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B76909-C43F-4BC5-9625-5E182B847E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9EC857-FCC3-4070-B5D7-A32D1F407A50}" type="datetimeFigureOut">
              <a:rPr lang="ru-RU" smtClean="0"/>
              <a:t>19.05.2026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4AEFF5-3F0D-40AF-B30C-AA792EAD0A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942FDB-D6EB-490D-ACF4-960CBF6FE0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88574A-19D6-455A-87EC-24F08D1CE9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259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4.wdp"/><Relationship Id="rId7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microsoft.com/office/2007/relationships/hdphoto" Target="../media/hdphoto7.wdp"/><Relationship Id="rId5" Type="http://schemas.openxmlformats.org/officeDocument/2006/relationships/image" Target="../media/image7.jpe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8.wdp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7.wdp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microsoft.com/office/2007/relationships/hdphoto" Target="../media/hdphoto11.wdp"/><Relationship Id="rId5" Type="http://schemas.microsoft.com/office/2007/relationships/hdphoto" Target="../media/hdphoto10.wdp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sv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microsoft.com/office/2007/relationships/hdphoto" Target="../media/hdphoto1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12.wdp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microsoft.com/office/2007/relationships/hdphoto" Target="../media/hdphoto7.wdp"/><Relationship Id="rId5" Type="http://schemas.openxmlformats.org/officeDocument/2006/relationships/image" Target="../media/image30.svg"/><Relationship Id="rId10" Type="http://schemas.openxmlformats.org/officeDocument/2006/relationships/image" Target="../media/image10.png"/><Relationship Id="rId4" Type="http://schemas.openxmlformats.org/officeDocument/2006/relationships/image" Target="../media/image29.png"/><Relationship Id="rId9" Type="http://schemas.openxmlformats.org/officeDocument/2006/relationships/image" Target="../media/image34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9F32AB5-6C3F-4226-A51E-C19F39C52C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2192000" cy="6966857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24088CB3-87D8-41AD-B754-05AD0B30E6F6}"/>
              </a:ext>
            </a:extLst>
          </p:cNvPr>
          <p:cNvSpPr/>
          <p:nvPr/>
        </p:nvSpPr>
        <p:spPr>
          <a:xfrm>
            <a:off x="1621971" y="1565986"/>
            <a:ext cx="8948057" cy="3834881"/>
          </a:xfrm>
          <a:prstGeom prst="roundRect">
            <a:avLst/>
          </a:prstGeom>
          <a:solidFill>
            <a:schemeClr val="bg1">
              <a:alpha val="8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4DD4F5-5594-4969-8DA7-41D782C3DA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" y="3139429"/>
            <a:ext cx="12191999" cy="687993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Мои безопасные каникулы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4339F24-2263-4D18-AA7A-1C26AAD5B5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" y="4795318"/>
            <a:ext cx="12192000" cy="411162"/>
          </a:xfrm>
        </p:spPr>
        <p:txBody>
          <a:bodyPr>
            <a:normAutofit lnSpcReduction="10000"/>
          </a:bodyPr>
          <a:lstStyle/>
          <a:p>
            <a:r>
              <a:rPr lang="ru-RU" dirty="0">
                <a:latin typeface="+mj-lt"/>
              </a:rPr>
              <a:t>Главное управление МЧС России по Свердловской области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F061FEA-1E72-4B29-B76B-BFAA503B7E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46150" y="115677"/>
            <a:ext cx="899694" cy="125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930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0FD100-DA2B-4398-A33B-B7940DD5308E}"/>
              </a:ext>
            </a:extLst>
          </p:cNvPr>
          <p:cNvSpPr txBox="1"/>
          <p:nvPr/>
        </p:nvSpPr>
        <p:spPr>
          <a:xfrm>
            <a:off x="4093547" y="1074509"/>
            <a:ext cx="40419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+mj-lt"/>
              </a:rPr>
              <a:t>Безопасное поведение учащихся в период каникул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AA0E1D8-E8D3-409B-AF70-CF5B581DA1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94825" y="706073"/>
            <a:ext cx="4097175" cy="2304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439FFE-E200-4323-AC97-6A6C3569AF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437" b="11263"/>
          <a:stretch/>
        </p:blipFill>
        <p:spPr>
          <a:xfrm>
            <a:off x="0" y="3847267"/>
            <a:ext cx="4100802" cy="2304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8D2CE54D-A261-4386-A254-A946F32EC3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7"/>
          <a:stretch/>
        </p:blipFill>
        <p:spPr bwMode="auto">
          <a:xfrm>
            <a:off x="8091200" y="3847266"/>
            <a:ext cx="4097175" cy="23046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E02A976-A715-48CD-AA55-FBAF0A076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227" y="3847266"/>
            <a:ext cx="4097175" cy="23046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72EEF47-930E-4FBE-8A69-0B30D686831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20000"/>
          <a:stretch/>
        </p:blipFill>
        <p:spPr>
          <a:xfrm>
            <a:off x="-3628" y="706072"/>
            <a:ext cx="4097175" cy="2304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2C8DC15-C32D-4840-9C8D-8DD9B02EFFB6}"/>
              </a:ext>
            </a:extLst>
          </p:cNvPr>
          <p:cNvSpPr txBox="1"/>
          <p:nvPr/>
        </p:nvSpPr>
        <p:spPr>
          <a:xfrm>
            <a:off x="8146402" y="244404"/>
            <a:ext cx="40419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+mj-lt"/>
              </a:rPr>
              <a:t>На улице</a:t>
            </a:r>
            <a:endParaRPr lang="ru-RU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C17E57-9DAA-40A8-A19F-935EA78827F1}"/>
              </a:ext>
            </a:extLst>
          </p:cNvPr>
          <p:cNvSpPr txBox="1"/>
          <p:nvPr/>
        </p:nvSpPr>
        <p:spPr>
          <a:xfrm>
            <a:off x="8091200" y="3385600"/>
            <a:ext cx="40419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+mj-lt"/>
              </a:rPr>
              <a:t>В лесу и на природе</a:t>
            </a:r>
            <a:endParaRPr lang="ru-RU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829AA3-76A9-42CA-88F1-AFF16FFDD6DE}"/>
              </a:ext>
            </a:extLst>
          </p:cNvPr>
          <p:cNvSpPr txBox="1"/>
          <p:nvPr/>
        </p:nvSpPr>
        <p:spPr>
          <a:xfrm>
            <a:off x="3994025" y="3385599"/>
            <a:ext cx="40419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+mj-lt"/>
              </a:rPr>
              <a:t>У водоёмов</a:t>
            </a:r>
            <a:endParaRPr lang="ru-RU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3F90AF-7B19-4645-9D0B-DC511B8F4AB3}"/>
              </a:ext>
            </a:extLst>
          </p:cNvPr>
          <p:cNvSpPr txBox="1"/>
          <p:nvPr/>
        </p:nvSpPr>
        <p:spPr>
          <a:xfrm>
            <a:off x="58828" y="3385596"/>
            <a:ext cx="40419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+mj-lt"/>
              </a:rPr>
              <a:t>Дома</a:t>
            </a:r>
            <a:endParaRPr lang="ru-RU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BCDCAD-3945-49FE-86B4-E7C303E3B997}"/>
              </a:ext>
            </a:extLst>
          </p:cNvPr>
          <p:cNvSpPr txBox="1"/>
          <p:nvPr/>
        </p:nvSpPr>
        <p:spPr>
          <a:xfrm>
            <a:off x="51574" y="287808"/>
            <a:ext cx="40419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+mj-lt"/>
              </a:rPr>
              <a:t>Во дворе и на площадках</a:t>
            </a:r>
            <a:endParaRPr lang="ru-RU" sz="2400" dirty="0"/>
          </a:p>
        </p:txBody>
      </p:sp>
      <p:pic>
        <p:nvPicPr>
          <p:cNvPr id="18" name="Picture 2" descr="C:\Users\94620\Desktop\Герб МЧС.png">
            <a:extLst>
              <a:ext uri="{FF2B5EF4-FFF2-40B4-BE49-F238E27FC236}">
                <a16:creationId xmlns:a16="http://schemas.microsoft.com/office/drawing/2014/main" id="{A6731A91-02EC-4657-A360-2599B22A9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685" y="79692"/>
            <a:ext cx="421002" cy="54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99868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9C68B5-237F-4C78-A6BE-2195A9773AE5}"/>
              </a:ext>
            </a:extLst>
          </p:cNvPr>
          <p:cNvSpPr txBox="1"/>
          <p:nvPr/>
        </p:nvSpPr>
        <p:spPr>
          <a:xfrm>
            <a:off x="247257" y="1058273"/>
            <a:ext cx="6728929" cy="533800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Пожар</a:t>
            </a:r>
          </a:p>
          <a:p>
            <a:pPr marL="514350" indent="-514350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Если увидели огонь, немедленно отойдите в безопасное место и сообщите взрослым</a:t>
            </a:r>
          </a:p>
          <a:p>
            <a:pPr marL="514350" indent="-514350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Позвоните в пожарную службу по номеру </a:t>
            </a:r>
            <a:r>
              <a:rPr lang="ru-RU" sz="2400" b="1" dirty="0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01</a:t>
            </a:r>
            <a:r>
              <a:rPr lang="ru-RU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или </a:t>
            </a:r>
            <a:r>
              <a:rPr lang="ru-RU" sz="2400" b="1" dirty="0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112</a:t>
            </a:r>
          </a:p>
          <a:p>
            <a:pPr marL="514350" indent="-514350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При звонке чётко скажите: что горит, где вы находитесь (адрес или ориентиры), ваше имя</a:t>
            </a:r>
          </a:p>
          <a:p>
            <a:pPr marL="514350" indent="-514350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Если в помещении дым, пригнитесь к полу и двигайтесь к выходу, закрывая рот и нос влажной тканью</a:t>
            </a:r>
          </a:p>
          <a:p>
            <a:pPr marL="514350" indent="-514350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Не прячьтесь в шкафах или под кроватями — это затруднит поиск спасателей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32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C:\Users\94620\Desktop\Герб МЧС.png">
            <a:extLst>
              <a:ext uri="{FF2B5EF4-FFF2-40B4-BE49-F238E27FC236}">
                <a16:creationId xmlns:a16="http://schemas.microsoft.com/office/drawing/2014/main" id="{6CA11D5F-82A8-43EB-8E49-F9B9ABA5B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7" y="84077"/>
            <a:ext cx="421002" cy="54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695280-FD27-4A10-B167-EF050D01B314}"/>
              </a:ext>
            </a:extLst>
          </p:cNvPr>
          <p:cNvSpPr txBox="1"/>
          <p:nvPr/>
        </p:nvSpPr>
        <p:spPr>
          <a:xfrm>
            <a:off x="0" y="93408"/>
            <a:ext cx="12191999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ru-RU" sz="28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резвычайные ситуации и правила безопасного поведения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4F5DCA1-29D1-43C4-9391-1173441ED8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76187" y="3747173"/>
            <a:ext cx="5215813" cy="3129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3B50528-CFD9-4B5B-8D92-DF69C4B871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738" t="6123" r="710" b="5986"/>
          <a:stretch/>
        </p:blipFill>
        <p:spPr>
          <a:xfrm>
            <a:off x="6976187" y="599025"/>
            <a:ext cx="5215814" cy="3129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68688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9965245-382E-457F-BD85-A8D803314E40}"/>
              </a:ext>
            </a:extLst>
          </p:cNvPr>
          <p:cNvSpPr txBox="1"/>
          <p:nvPr/>
        </p:nvSpPr>
        <p:spPr>
          <a:xfrm>
            <a:off x="494089" y="0"/>
            <a:ext cx="6756921" cy="6792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Потерялись</a:t>
            </a:r>
            <a:endParaRPr lang="ru-RU" sz="2400" b="1" dirty="0">
              <a:solidFill>
                <a:srgbClr val="C0000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 algn="just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2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Оставайтесь на месте — так вас быстрее найдут</a:t>
            </a:r>
            <a:endParaRPr lang="ru-RU" sz="2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 algn="just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2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Позовите на помощь громко и чётко</a:t>
            </a:r>
            <a:endParaRPr lang="ru-RU" sz="2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 algn="just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2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Если есть телефон, позвоните родителям или по номеру </a:t>
            </a:r>
            <a:r>
              <a:rPr lang="ru-RU" sz="2400" b="1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112</a:t>
            </a:r>
            <a:endParaRPr lang="ru-RU" sz="2400" b="1" dirty="0">
              <a:solidFill>
                <a:srgbClr val="C0000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 algn="just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2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Если рядом есть взрослые (охранник, продавец, полицейский), подойдите и попросите помощи</a:t>
            </a:r>
            <a:endParaRPr lang="ru-RU" sz="2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Гроза</a:t>
            </a:r>
            <a:endParaRPr lang="ru-RU" sz="2400" b="1" dirty="0">
              <a:solidFill>
                <a:srgbClr val="C0000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 algn="just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2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Уйдите с открытого пространства (поле, пляж) и не прячьтесь под высокими деревьями</a:t>
            </a:r>
            <a:endParaRPr lang="ru-RU" sz="2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 algn="just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2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Отложите в сторону металлические предметы (зонт, велосипед)</a:t>
            </a:r>
            <a:endParaRPr lang="ru-RU" sz="2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 algn="just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2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Найдите низкое укрытие (овраг, канава) или присядьте, обхватив колени руками</a:t>
            </a:r>
            <a:endParaRPr lang="ru-RU" sz="2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C:\Users\94620\Desktop\Герб МЧС.png">
            <a:extLst>
              <a:ext uri="{FF2B5EF4-FFF2-40B4-BE49-F238E27FC236}">
                <a16:creationId xmlns:a16="http://schemas.microsoft.com/office/drawing/2014/main" id="{7CCEE7E2-DCF3-49A1-8108-4867970B8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7" y="84077"/>
            <a:ext cx="421002" cy="54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78568A9-863E-4F0F-B258-BFF72AECB5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90451" y="283842"/>
            <a:ext cx="4801549" cy="3223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Вопросительный знак">
            <a:extLst>
              <a:ext uri="{FF2B5EF4-FFF2-40B4-BE49-F238E27FC236}">
                <a16:creationId xmlns:a16="http://schemas.microsoft.com/office/drawing/2014/main" id="{EC7E77A9-28EA-4EA6-8EA8-90BDF52EF4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90009" y="1378598"/>
            <a:ext cx="914400" cy="914400"/>
          </a:xfrm>
          <a:prstGeom prst="rect">
            <a:avLst/>
          </a:prstGeom>
        </p:spPr>
      </p:pic>
      <p:pic>
        <p:nvPicPr>
          <p:cNvPr id="12" name="Рисунок 11" descr="Смущенный человек">
            <a:extLst>
              <a:ext uri="{FF2B5EF4-FFF2-40B4-BE49-F238E27FC236}">
                <a16:creationId xmlns:a16="http://schemas.microsoft.com/office/drawing/2014/main" id="{AEC3CA3F-8E09-41A2-BEBB-3A22D094EA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334993" y="1662439"/>
            <a:ext cx="1674000" cy="1674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C74284B-AE68-4DA8-9DF5-52AA22744D2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357"/>
          <a:stretch/>
        </p:blipFill>
        <p:spPr>
          <a:xfrm>
            <a:off x="7390450" y="3745496"/>
            <a:ext cx="4801550" cy="3112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999802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64D2D60-0B65-4040-A65F-3AF284D49782}"/>
              </a:ext>
            </a:extLst>
          </p:cNvPr>
          <p:cNvSpPr txBox="1"/>
          <p:nvPr/>
        </p:nvSpPr>
        <p:spPr>
          <a:xfrm>
            <a:off x="494089" y="214498"/>
            <a:ext cx="6205291" cy="64290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Встреча с дикими животными</a:t>
            </a:r>
            <a:endParaRPr lang="ru-RU" sz="2400" b="1" dirty="0">
              <a:solidFill>
                <a:srgbClr val="C0000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 algn="just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2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Не подходите близко, не пытайтесь их погладить или покормить</a:t>
            </a:r>
            <a:endParaRPr lang="ru-RU" sz="2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 algn="just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2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Не делайте резких движений и не кричите — это может спровоцировать нападение</a:t>
            </a:r>
            <a:endParaRPr lang="ru-RU" sz="2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 algn="just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2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Медленно отступайте назад, не поворачиваясь спиной</a:t>
            </a:r>
            <a:endParaRPr lang="ru-RU" sz="2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Укусы насекомых и клещей</a:t>
            </a:r>
            <a:endParaRPr lang="ru-RU" sz="2400" b="1" dirty="0">
              <a:solidFill>
                <a:srgbClr val="C0000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 algn="just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2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Носите длинные рукава и брюки в лесу, используйте репелленты</a:t>
            </a:r>
            <a:endParaRPr lang="ru-RU" sz="2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 algn="just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2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После прогулки осмотрите тело, особенно шею, подмышки и паховую область</a:t>
            </a:r>
            <a:endParaRPr lang="ru-RU" sz="2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 algn="just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2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Если нашли клеща, не вытаскивайте его самостоятельно — сообщите взрослым, чтобы обратиться к врач</a:t>
            </a:r>
            <a:r>
              <a:rPr lang="ru-RU" sz="26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endParaRPr lang="ru-RU" sz="2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C:\Users\94620\Desktop\Герб МЧС.png">
            <a:extLst>
              <a:ext uri="{FF2B5EF4-FFF2-40B4-BE49-F238E27FC236}">
                <a16:creationId xmlns:a16="http://schemas.microsoft.com/office/drawing/2014/main" id="{DF1F4458-7461-4035-BC56-E80DD8EFB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7" y="84077"/>
            <a:ext cx="421002" cy="54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FE3F1989-41A8-480B-A244-56D0FAA509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66" r="6066"/>
          <a:stretch/>
        </p:blipFill>
        <p:spPr bwMode="auto">
          <a:xfrm>
            <a:off x="6699379" y="214498"/>
            <a:ext cx="5492621" cy="31254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1FEBDC3-CFDE-4603-9F4E-56B337B7DD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99380" y="3601546"/>
            <a:ext cx="5492620" cy="3135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240131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3">
            <a:extLst>
              <a:ext uri="{FF2B5EF4-FFF2-40B4-BE49-F238E27FC236}">
                <a16:creationId xmlns:a16="http://schemas.microsoft.com/office/drawing/2014/main" id="{B6AFC6EA-6C0F-4FB0-B7BA-974B9A5697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3" y="1409"/>
            <a:ext cx="12189495" cy="6856591"/>
          </a:xfrm>
          <a:prstGeom prst="rect">
            <a:avLst/>
          </a:prstGeom>
          <a:gradFill flip="none" rotWithShape="1">
            <a:gsLst>
              <a:gs pos="0">
                <a:srgbClr val="00589A">
                  <a:shade val="30000"/>
                  <a:satMod val="115000"/>
                </a:srgbClr>
              </a:gs>
              <a:gs pos="50000">
                <a:srgbClr val="00589A">
                  <a:shade val="67500"/>
                  <a:satMod val="115000"/>
                </a:srgbClr>
              </a:gs>
              <a:gs pos="100000">
                <a:srgbClr val="00589A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88724" tIns="44396" rIns="88724" bIns="44396"/>
          <a:lstStyle/>
          <a:p>
            <a:pPr algn="ctr" defTabSz="756120"/>
            <a:endParaRPr lang="ru-RU" altLang="ru-RU" sz="1500" dirty="0">
              <a:solidFill>
                <a:srgbClr val="0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599CD9-E166-45AF-8BB2-B512E17816AA}"/>
              </a:ext>
            </a:extLst>
          </p:cNvPr>
          <p:cNvSpPr txBox="1"/>
          <p:nvPr/>
        </p:nvSpPr>
        <p:spPr>
          <a:xfrm>
            <a:off x="0" y="93408"/>
            <a:ext cx="12191999" cy="595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200" b="1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Номера экстренных служб</a:t>
            </a:r>
            <a:endParaRPr lang="ru-RU" sz="3200" b="1" dirty="0">
              <a:solidFill>
                <a:schemeClr val="bg1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B5C62A-B7B5-4683-8B87-59A9828823A6}"/>
              </a:ext>
            </a:extLst>
          </p:cNvPr>
          <p:cNvSpPr txBox="1"/>
          <p:nvPr/>
        </p:nvSpPr>
        <p:spPr>
          <a:xfrm>
            <a:off x="1031239" y="689340"/>
            <a:ext cx="10129520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  <a:latin typeface="+mj-lt"/>
              </a:rPr>
              <a:t>112</a:t>
            </a:r>
            <a:r>
              <a:rPr lang="ru-RU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3200" dirty="0">
                <a:solidFill>
                  <a:schemeClr val="bg1"/>
                </a:solidFill>
                <a:latin typeface="+mj-lt"/>
              </a:rPr>
              <a:t>— единый номер вызова экстренных служб (работает даже без SIM карты)</a:t>
            </a:r>
          </a:p>
          <a:p>
            <a:endParaRPr lang="ru-RU" sz="3200" dirty="0">
              <a:solidFill>
                <a:schemeClr val="bg1"/>
              </a:solidFill>
              <a:latin typeface="+mj-lt"/>
            </a:endParaRPr>
          </a:p>
          <a:p>
            <a:r>
              <a:rPr lang="ru-RU" sz="4400" b="1" dirty="0">
                <a:solidFill>
                  <a:schemeClr val="bg1"/>
                </a:solidFill>
                <a:latin typeface="+mj-lt"/>
              </a:rPr>
              <a:t>01</a:t>
            </a:r>
            <a:r>
              <a:rPr lang="ru-RU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3200" dirty="0">
                <a:solidFill>
                  <a:schemeClr val="bg1"/>
                </a:solidFill>
                <a:latin typeface="+mj-lt"/>
              </a:rPr>
              <a:t>— пожарная охрана</a:t>
            </a:r>
          </a:p>
          <a:p>
            <a:endParaRPr lang="ru-RU" sz="3200" dirty="0">
              <a:solidFill>
                <a:schemeClr val="bg1"/>
              </a:solidFill>
              <a:latin typeface="+mj-lt"/>
            </a:endParaRPr>
          </a:p>
          <a:p>
            <a:r>
              <a:rPr lang="ru-RU" sz="4400" b="1" dirty="0">
                <a:solidFill>
                  <a:schemeClr val="bg1"/>
                </a:solidFill>
                <a:latin typeface="+mj-lt"/>
              </a:rPr>
              <a:t>02</a:t>
            </a:r>
            <a:r>
              <a:rPr lang="ru-RU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3200" dirty="0">
                <a:solidFill>
                  <a:schemeClr val="bg1"/>
                </a:solidFill>
                <a:latin typeface="+mj-lt"/>
              </a:rPr>
              <a:t>— полиция</a:t>
            </a:r>
          </a:p>
          <a:p>
            <a:endParaRPr lang="ru-RU" sz="3200" dirty="0">
              <a:solidFill>
                <a:schemeClr val="bg1"/>
              </a:solidFill>
              <a:latin typeface="+mj-lt"/>
            </a:endParaRPr>
          </a:p>
          <a:p>
            <a:r>
              <a:rPr lang="ru-RU" sz="4400" b="1" dirty="0">
                <a:solidFill>
                  <a:schemeClr val="bg1"/>
                </a:solidFill>
                <a:latin typeface="+mj-lt"/>
              </a:rPr>
              <a:t>03</a:t>
            </a:r>
            <a:r>
              <a:rPr lang="ru-RU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3200" dirty="0">
                <a:solidFill>
                  <a:schemeClr val="bg1"/>
                </a:solidFill>
                <a:latin typeface="+mj-lt"/>
              </a:rPr>
              <a:t>— скорая помощь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3200" dirty="0">
              <a:solidFill>
                <a:schemeClr val="bg1"/>
              </a:solidFill>
              <a:latin typeface="+mj-lt"/>
            </a:endParaRPr>
          </a:p>
          <a:p>
            <a:r>
              <a:rPr lang="ru-RU" sz="4400" b="1" dirty="0">
                <a:solidFill>
                  <a:schemeClr val="bg1"/>
                </a:solidFill>
                <a:latin typeface="+mj-lt"/>
              </a:rPr>
              <a:t>04</a:t>
            </a:r>
            <a:r>
              <a:rPr lang="ru-RU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3200" dirty="0">
                <a:solidFill>
                  <a:schemeClr val="bg1"/>
                </a:solidFill>
                <a:latin typeface="+mj-lt"/>
              </a:rPr>
              <a:t>— газовая служба</a:t>
            </a:r>
          </a:p>
        </p:txBody>
      </p:sp>
      <p:pic>
        <p:nvPicPr>
          <p:cNvPr id="6" name="Рисунок 5" descr="Скорая помощь">
            <a:extLst>
              <a:ext uri="{FF2B5EF4-FFF2-40B4-BE49-F238E27FC236}">
                <a16:creationId xmlns:a16="http://schemas.microsoft.com/office/drawing/2014/main" id="{ED9B80DF-CA66-44A7-83B0-AA6835E1A8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04313" y="4898571"/>
            <a:ext cx="1730857" cy="1730857"/>
          </a:xfrm>
          <a:prstGeom prst="rect">
            <a:avLst/>
          </a:prstGeom>
        </p:spPr>
      </p:pic>
      <p:pic>
        <p:nvPicPr>
          <p:cNvPr id="8" name="Рисунок 7" descr="Пожарный">
            <a:extLst>
              <a:ext uri="{FF2B5EF4-FFF2-40B4-BE49-F238E27FC236}">
                <a16:creationId xmlns:a16="http://schemas.microsoft.com/office/drawing/2014/main" id="{16DCDCB1-7B93-4B04-8D8F-D9BCE684F9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61389" y="3284347"/>
            <a:ext cx="1614224" cy="1614224"/>
          </a:xfrm>
          <a:prstGeom prst="rect">
            <a:avLst/>
          </a:prstGeom>
        </p:spPr>
      </p:pic>
      <p:pic>
        <p:nvPicPr>
          <p:cNvPr id="10" name="Рисунок 9" descr="Сирена">
            <a:extLst>
              <a:ext uri="{FF2B5EF4-FFF2-40B4-BE49-F238E27FC236}">
                <a16:creationId xmlns:a16="http://schemas.microsoft.com/office/drawing/2014/main" id="{75BF9B00-D15D-48A4-BE83-AB6312E9C9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62629" y="1670124"/>
            <a:ext cx="1614223" cy="1614223"/>
          </a:xfrm>
          <a:prstGeom prst="rect">
            <a:avLst/>
          </a:prstGeom>
        </p:spPr>
      </p:pic>
      <p:pic>
        <p:nvPicPr>
          <p:cNvPr id="12" name="Picture 2" descr="C:\Users\94620\Desktop\Герб МЧС.png">
            <a:extLst>
              <a:ext uri="{FF2B5EF4-FFF2-40B4-BE49-F238E27FC236}">
                <a16:creationId xmlns:a16="http://schemas.microsoft.com/office/drawing/2014/main" id="{E5AE3607-25D0-4F06-AD19-7CDD58B10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7" y="84077"/>
            <a:ext cx="421002" cy="54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35648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8B87C2-0CB5-440A-A235-7F5172649F76}"/>
              </a:ext>
            </a:extLst>
          </p:cNvPr>
          <p:cNvSpPr txBox="1"/>
          <p:nvPr/>
        </p:nvSpPr>
        <p:spPr>
          <a:xfrm>
            <a:off x="0" y="93408"/>
            <a:ext cx="12191999" cy="595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2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СИГНАЛ </a:t>
            </a:r>
            <a:r>
              <a:rPr lang="ru-RU" sz="3200" b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«ВНИМАНИЕ ВСЕМ»</a:t>
            </a:r>
            <a:endParaRPr lang="ru-RU" sz="3200" b="1" dirty="0">
              <a:solidFill>
                <a:srgbClr val="C00000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F7D8EF-535C-4E79-A8F0-8D08028B80F7}"/>
              </a:ext>
            </a:extLst>
          </p:cNvPr>
          <p:cNvSpPr txBox="1"/>
          <p:nvPr/>
        </p:nvSpPr>
        <p:spPr>
          <a:xfrm>
            <a:off x="121920" y="809688"/>
            <a:ext cx="8331200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+mj-lt"/>
              </a:rPr>
              <a:t>	Что необходимо делать по этому сигналу?</a:t>
            </a:r>
          </a:p>
          <a:p>
            <a:endParaRPr lang="ru-RU" sz="2400" dirty="0">
              <a:latin typeface="+mj-lt"/>
            </a:endParaRPr>
          </a:p>
          <a:p>
            <a:r>
              <a:rPr lang="ru-RU" sz="2400" dirty="0">
                <a:latin typeface="+mj-lt"/>
              </a:rPr>
              <a:t>	Если Вы находитесь дома, на работе, в общественном месте и услышали звук сирены или звуковой сигнал «ВНИМАНИЕ ВСЕМ», то немедленно включите приемник радиовещания на любой программе или включите телевизионный приемник на любой местный новостной канал.</a:t>
            </a:r>
          </a:p>
          <a:p>
            <a:r>
              <a:rPr lang="ru-RU" sz="2400" dirty="0">
                <a:latin typeface="+mj-lt"/>
              </a:rPr>
              <a:t>	По окончании звукового сигнала «ВНИМАНИЕ ВСЕМ» по каналам телевидения и по радио будет передаваться речевая информация о сложившейся обстановке и порядке действия населения.</a:t>
            </a:r>
          </a:p>
          <a:p>
            <a:r>
              <a:rPr lang="ru-RU" sz="2400" dirty="0">
                <a:latin typeface="+mj-lt"/>
              </a:rPr>
              <a:t>	Полностью прослушав и поняв речевую информацию, необходимо выполнить все рекомендации. Если Вы не полностью прослушали речевую информацию, то не спешите выключить радио или телевизор, информация будет повторена еще раз. </a:t>
            </a:r>
          </a:p>
        </p:txBody>
      </p:sp>
      <p:pic>
        <p:nvPicPr>
          <p:cNvPr id="27" name="Рисунок 26" descr="Мегафон">
            <a:extLst>
              <a:ext uri="{FF2B5EF4-FFF2-40B4-BE49-F238E27FC236}">
                <a16:creationId xmlns:a16="http://schemas.microsoft.com/office/drawing/2014/main" id="{68D06744-38C6-4290-8EBD-6472A59A24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53120" y="93408"/>
            <a:ext cx="1432560" cy="1432560"/>
          </a:xfrm>
          <a:prstGeom prst="rect">
            <a:avLst/>
          </a:prstGeom>
        </p:spPr>
      </p:pic>
      <p:pic>
        <p:nvPicPr>
          <p:cNvPr id="29" name="Рисунок 28" descr="Телевизор">
            <a:extLst>
              <a:ext uri="{FF2B5EF4-FFF2-40B4-BE49-F238E27FC236}">
                <a16:creationId xmlns:a16="http://schemas.microsoft.com/office/drawing/2014/main" id="{71DAA1ED-92C0-49FD-B69B-8D61205C19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25760" y="1640840"/>
            <a:ext cx="1432560" cy="1432560"/>
          </a:xfrm>
          <a:prstGeom prst="rect">
            <a:avLst/>
          </a:prstGeom>
        </p:spPr>
      </p:pic>
      <p:pic>
        <p:nvPicPr>
          <p:cNvPr id="31" name="Рисунок 30" descr="Радио">
            <a:extLst>
              <a:ext uri="{FF2B5EF4-FFF2-40B4-BE49-F238E27FC236}">
                <a16:creationId xmlns:a16="http://schemas.microsoft.com/office/drawing/2014/main" id="{9EFCE3EB-F905-4414-9C3B-7BC06632EE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53120" y="3429000"/>
            <a:ext cx="1432560" cy="1432560"/>
          </a:xfrm>
          <a:prstGeom prst="rect">
            <a:avLst/>
          </a:prstGeom>
        </p:spPr>
      </p:pic>
      <p:pic>
        <p:nvPicPr>
          <p:cNvPr id="33" name="Рисунок 32" descr="Семья с мальчиком">
            <a:extLst>
              <a:ext uri="{FF2B5EF4-FFF2-40B4-BE49-F238E27FC236}">
                <a16:creationId xmlns:a16="http://schemas.microsoft.com/office/drawing/2014/main" id="{46F68A67-7C0A-43DD-B018-5043BF6C9E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525760" y="5330492"/>
            <a:ext cx="1432560" cy="1432560"/>
          </a:xfrm>
          <a:prstGeom prst="rect">
            <a:avLst/>
          </a:prstGeom>
        </p:spPr>
      </p:pic>
      <p:pic>
        <p:nvPicPr>
          <p:cNvPr id="35" name="Picture 2" descr="C:\Users\94620\Desktop\Герб МЧС.png">
            <a:extLst>
              <a:ext uri="{FF2B5EF4-FFF2-40B4-BE49-F238E27FC236}">
                <a16:creationId xmlns:a16="http://schemas.microsoft.com/office/drawing/2014/main" id="{11AFBF77-3429-44CD-85B1-24C7FF7C8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7" y="84077"/>
            <a:ext cx="421002" cy="54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03547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Прямоугольник 3"/>
          <p:cNvSpPr>
            <a:spLocks noChangeArrowheads="1"/>
          </p:cNvSpPr>
          <p:nvPr/>
        </p:nvSpPr>
        <p:spPr bwMode="auto">
          <a:xfrm>
            <a:off x="1253" y="1409"/>
            <a:ext cx="12189495" cy="6856591"/>
          </a:xfrm>
          <a:prstGeom prst="rect">
            <a:avLst/>
          </a:prstGeom>
          <a:gradFill flip="none" rotWithShape="1">
            <a:gsLst>
              <a:gs pos="0">
                <a:srgbClr val="00589A">
                  <a:shade val="30000"/>
                  <a:satMod val="115000"/>
                </a:srgbClr>
              </a:gs>
              <a:gs pos="50000">
                <a:srgbClr val="00589A">
                  <a:shade val="67500"/>
                  <a:satMod val="115000"/>
                </a:srgbClr>
              </a:gs>
              <a:gs pos="100000">
                <a:srgbClr val="00589A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88724" tIns="44396" rIns="88724" bIns="44396"/>
          <a:lstStyle/>
          <a:p>
            <a:pPr algn="ctr" defTabSz="756120"/>
            <a:endParaRPr lang="ru-RU" altLang="ru-RU" sz="1500" dirty="0">
              <a:solidFill>
                <a:srgbClr val="0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991" y="1741438"/>
            <a:ext cx="1628018" cy="227637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57273" y="4710808"/>
            <a:ext cx="8877475" cy="1660681"/>
          </a:xfrm>
          <a:prstGeom prst="rect">
            <a:avLst/>
          </a:prstGeom>
          <a:noFill/>
        </p:spPr>
        <p:txBody>
          <a:bodyPr wrap="square" lIns="120617" tIns="60310" rIns="120617" bIns="60310" rtlCol="0">
            <a:spAutoFit/>
          </a:bodyPr>
          <a:lstStyle/>
          <a:p>
            <a:pPr indent="108176" algn="ctr"/>
            <a:r>
              <a:rPr lang="ru-RU" sz="2000" dirty="0">
                <a:solidFill>
                  <a:prstClr val="white"/>
                </a:solidFill>
                <a:latin typeface="+mj-lt"/>
                <a:cs typeface="Arial" panose="020B0604020202020204" pitchFamily="34" charset="0"/>
              </a:rPr>
              <a:t>Ваша безопасность — в ваших руках! Соблюдайте правила, будьте внимательны и осторожны, а в любой непонятной ситуации сразу обращайтесь за помощью к взрослым или звоните в экстренные службы. Пусть ваши каникулы будут яркими, весёлыми и безопасными!</a:t>
            </a:r>
          </a:p>
          <a:p>
            <a:pPr indent="108176" algn="ctr"/>
            <a:endParaRPr lang="ru-RU" sz="2000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407368" y="980727"/>
            <a:ext cx="11332421" cy="5218851"/>
            <a:chOff x="1637928" y="980217"/>
            <a:chExt cx="8880988" cy="5219923"/>
          </a:xfrm>
        </p:grpSpPr>
        <p:cxnSp>
          <p:nvCxnSpPr>
            <p:cNvPr id="4" name="Прямая соединительная линия 3"/>
            <p:cNvCxnSpPr/>
            <p:nvPr/>
          </p:nvCxnSpPr>
          <p:spPr>
            <a:xfrm>
              <a:off x="1637928" y="980217"/>
              <a:ext cx="8880988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>
              <a:off x="2617453" y="4630086"/>
              <a:ext cx="695709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>
              <a:off x="2673424" y="6200140"/>
              <a:ext cx="695709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993BA2D1-C728-4D1E-823D-82177DEC83CD}"/>
              </a:ext>
            </a:extLst>
          </p:cNvPr>
          <p:cNvSpPr txBox="1">
            <a:spLocks/>
          </p:cNvSpPr>
          <p:nvPr/>
        </p:nvSpPr>
        <p:spPr>
          <a:xfrm>
            <a:off x="407368" y="555970"/>
            <a:ext cx="11332422" cy="411162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dirty="0">
                <a:solidFill>
                  <a:schemeClr val="bg1"/>
                </a:solidFill>
                <a:latin typeface="+mj-lt"/>
              </a:rPr>
              <a:t>Главное управление МЧС России по Свердловской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227165667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9658</TotalTime>
  <Words>462</Words>
  <Application>Microsoft Office PowerPoint</Application>
  <PresentationFormat>Широкоэкранный</PresentationFormat>
  <Paragraphs>52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Тема Office</vt:lpstr>
      <vt:lpstr>Мои безопасные каникулы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Мои безопасные каникулы</dc:title>
  <dc:creator>Александра Филиппова</dc:creator>
  <cp:lastModifiedBy>Александра Филиппова</cp:lastModifiedBy>
  <cp:revision>8</cp:revision>
  <dcterms:created xsi:type="dcterms:W3CDTF">2026-05-07T12:48:29Z</dcterms:created>
  <dcterms:modified xsi:type="dcterms:W3CDTF">2026-05-19T04:38:01Z</dcterms:modified>
</cp:coreProperties>
</file>